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48" r:id="rId2"/>
    <p:sldMasterId id="2147483710" r:id="rId3"/>
    <p:sldMasterId id="2147483670" r:id="rId4"/>
    <p:sldMasterId id="2147483700" r:id="rId5"/>
    <p:sldMasterId id="2147483680" r:id="rId6"/>
    <p:sldMasterId id="2147483690" r:id="rId7"/>
  </p:sldMasterIdLst>
  <p:notesMasterIdLst>
    <p:notesMasterId r:id="rId51"/>
  </p:notesMasterIdLst>
  <p:sldIdLst>
    <p:sldId id="256" r:id="rId8"/>
    <p:sldId id="258" r:id="rId9"/>
    <p:sldId id="257" r:id="rId10"/>
    <p:sldId id="261" r:id="rId11"/>
    <p:sldId id="260" r:id="rId12"/>
    <p:sldId id="259" r:id="rId13"/>
    <p:sldId id="271" r:id="rId14"/>
    <p:sldId id="263" r:id="rId15"/>
    <p:sldId id="265" r:id="rId16"/>
    <p:sldId id="266" r:id="rId17"/>
    <p:sldId id="268" r:id="rId18"/>
    <p:sldId id="267" r:id="rId19"/>
    <p:sldId id="264" r:id="rId20"/>
    <p:sldId id="269" r:id="rId21"/>
    <p:sldId id="270" r:id="rId22"/>
    <p:sldId id="272" r:id="rId23"/>
    <p:sldId id="274" r:id="rId24"/>
    <p:sldId id="273" r:id="rId25"/>
    <p:sldId id="275" r:id="rId26"/>
    <p:sldId id="276" r:id="rId27"/>
    <p:sldId id="281" r:id="rId28"/>
    <p:sldId id="282" r:id="rId29"/>
    <p:sldId id="277" r:id="rId30"/>
    <p:sldId id="283" r:id="rId31"/>
    <p:sldId id="284" r:id="rId32"/>
    <p:sldId id="286" r:id="rId33"/>
    <p:sldId id="287" r:id="rId34"/>
    <p:sldId id="278" r:id="rId35"/>
    <p:sldId id="279" r:id="rId36"/>
    <p:sldId id="288" r:id="rId37"/>
    <p:sldId id="289" r:id="rId38"/>
    <p:sldId id="290" r:id="rId39"/>
    <p:sldId id="291" r:id="rId40"/>
    <p:sldId id="292" r:id="rId41"/>
    <p:sldId id="293" r:id="rId42"/>
    <p:sldId id="295" r:id="rId43"/>
    <p:sldId id="280" r:id="rId44"/>
    <p:sldId id="297" r:id="rId45"/>
    <p:sldId id="294" r:id="rId46"/>
    <p:sldId id="296" r:id="rId47"/>
    <p:sldId id="298" r:id="rId48"/>
    <p:sldId id="299" r:id="rId49"/>
    <p:sldId id="300"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FB5"/>
    <a:srgbClr val="F7FF6F"/>
    <a:srgbClr val="E5FFBA"/>
    <a:srgbClr val="2478AB"/>
    <a:srgbClr val="4676B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9" autoAdjust="0"/>
    <p:restoredTop sz="87702" autoAdjust="0"/>
  </p:normalViewPr>
  <p:slideViewPr>
    <p:cSldViewPr snapToGrid="0" snapToObjects="1">
      <p:cViewPr>
        <p:scale>
          <a:sx n="95" d="100"/>
          <a:sy n="95" d="100"/>
        </p:scale>
        <p:origin x="-1136"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50" Type="http://schemas.openxmlformats.org/officeDocument/2006/relationships/slide" Target="slides/slide43.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E36052-4545-9441-9CD3-2BA4EE36C67E}" type="datetimeFigureOut">
              <a:rPr lang="en-US" smtClean="0"/>
              <a:t>15-02-05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AF1870-575E-C34B-8EFE-A8073A14B0EC}" type="slidenum">
              <a:rPr lang="en-US" smtClean="0"/>
              <a:t>‹#›</a:t>
            </a:fld>
            <a:endParaRPr lang="en-US"/>
          </a:p>
        </p:txBody>
      </p:sp>
    </p:spTree>
    <p:extLst>
      <p:ext uri="{BB962C8B-B14F-4D97-AF65-F5344CB8AC3E}">
        <p14:creationId xmlns:p14="http://schemas.microsoft.com/office/powerpoint/2010/main" val="9471681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name is @_____________,</a:t>
            </a:r>
            <a:r>
              <a:rPr lang="en-US" baseline="0" dirty="0" smtClean="0"/>
              <a:t> from the @</a:t>
            </a:r>
            <a:r>
              <a:rPr lang="en-US" dirty="0" smtClean="0"/>
              <a:t>_____________, </a:t>
            </a:r>
            <a:r>
              <a:rPr lang="en-US" dirty="0" err="1" smtClean="0"/>
              <a:t>Hashtag</a:t>
            </a:r>
            <a:r>
              <a:rPr lang="en-US" baseline="0" dirty="0" smtClean="0"/>
              <a:t> _______________. </a:t>
            </a:r>
          </a:p>
          <a:p>
            <a:r>
              <a:rPr lang="en-US" baseline="0" dirty="0" smtClean="0"/>
              <a:t>You see, we no longer have names, we have handles.</a:t>
            </a:r>
          </a:p>
          <a:p>
            <a:r>
              <a:rPr lang="en-US" baseline="0" dirty="0" smtClean="0"/>
              <a:t>On the screen, you can see the various social media accounts I use – please feel free to follow me, or friend me. </a:t>
            </a:r>
          </a:p>
          <a:p>
            <a:r>
              <a:rPr lang="en-US" baseline="0" dirty="0" smtClean="0"/>
              <a:t>Of course, you should also follow the CLC at @</a:t>
            </a:r>
            <a:r>
              <a:rPr lang="en-US" baseline="0" dirty="0" err="1" smtClean="0"/>
              <a:t>CanadianLabour</a:t>
            </a:r>
            <a:r>
              <a:rPr lang="en-US" baseline="0" dirty="0" smtClean="0"/>
              <a:t> and @</a:t>
            </a:r>
            <a:r>
              <a:rPr lang="en-US" baseline="0" dirty="0" err="1" smtClean="0"/>
              <a:t>CLCOntario</a:t>
            </a:r>
            <a:endParaRPr lang="en-US" baseline="0" dirty="0" smtClean="0"/>
          </a:p>
          <a:p>
            <a:r>
              <a:rPr lang="en-US" baseline="0" dirty="0" smtClean="0"/>
              <a:t>It wouldn’t be a social media presentation if we weren’t all Tweeting and sharing during the presentation, so PLEASE DO. Feel free to post pictures, mention my accounts and be sure to use the </a:t>
            </a:r>
            <a:r>
              <a:rPr lang="en-US" baseline="0" dirty="0" err="1" smtClean="0"/>
              <a:t>hashtag</a:t>
            </a:r>
            <a:r>
              <a:rPr lang="en-US" baseline="0" dirty="0" smtClean="0"/>
              <a:t> #SOLIDARITWEET! You can also use the </a:t>
            </a:r>
            <a:r>
              <a:rPr lang="en-US" baseline="0" dirty="0" err="1" smtClean="0"/>
              <a:t>hashtag</a:t>
            </a:r>
            <a:r>
              <a:rPr lang="en-US" baseline="0" dirty="0" smtClean="0"/>
              <a:t> #CANLAB to target the Canadian labour movement. I’ll talk more about </a:t>
            </a:r>
            <a:r>
              <a:rPr lang="en-US" baseline="0" dirty="0" err="1" smtClean="0"/>
              <a:t>hashtags</a:t>
            </a:r>
            <a:r>
              <a:rPr lang="en-US" baseline="0" dirty="0" smtClean="0"/>
              <a:t> later.</a:t>
            </a:r>
          </a:p>
          <a:p>
            <a:r>
              <a:rPr lang="en-US" baseline="0" dirty="0" smtClean="0"/>
              <a:t>This </a:t>
            </a:r>
            <a:r>
              <a:rPr lang="en-US" dirty="0" smtClean="0"/>
              <a:t>workshop</a:t>
            </a:r>
            <a:r>
              <a:rPr lang="en-US" baseline="0" dirty="0" smtClean="0"/>
              <a:t> is harder today than 5 years ago because there is so much more diversity in your experience. Some of you are are new to Facebook and others are talented Tweeters. It is hard to speak to both audiences at once, but that is what we are going to try to do.</a:t>
            </a:r>
          </a:p>
          <a:p>
            <a:r>
              <a:rPr lang="en-US" baseline="0" dirty="0" smtClean="0"/>
              <a:t>This workshop was developed by Joel Duff at the Ontario Federation of Labour and is all about how to use social media tools to advance our activism online. I hope it will also help you figure out how to </a:t>
            </a:r>
            <a:r>
              <a:rPr lang="en-US" b="1" baseline="0" dirty="0" smtClean="0"/>
              <a:t>manage your time</a:t>
            </a:r>
            <a:r>
              <a:rPr lang="en-US" baseline="0" dirty="0" smtClean="0"/>
              <a:t>!</a:t>
            </a:r>
          </a:p>
          <a:p>
            <a:r>
              <a:rPr lang="en-US" baseline="0" dirty="0" smtClean="0"/>
              <a:t>I will be assuming some basic familiarity with social media, so I won’t be walking your through how to sign up or giving you a step-by-step. </a:t>
            </a:r>
          </a:p>
          <a:p>
            <a:r>
              <a:rPr lang="en-US" baseline="0" dirty="0" smtClean="0"/>
              <a:t>However, I think you’ll find that the material is thorough enough that no one will be left behind, while substantial enough that skilled online activists will walk away with useful tips.</a:t>
            </a:r>
          </a:p>
          <a:p>
            <a:r>
              <a:rPr lang="en-US" baseline="0" dirty="0" smtClean="0"/>
              <a:t>The handouts don’t directly correspond with the presentation. The handouts are there so you can relax and follow the presentation. Take notes at the back, if you like, but rest assured you can always refer to the handout later … or share it with co-workers.</a:t>
            </a:r>
          </a:p>
          <a:p>
            <a:r>
              <a:rPr lang="en-US" baseline="0" dirty="0" smtClean="0"/>
              <a:t>Let’s get a sense of the experience in the room. Can I get a show of hands:</a:t>
            </a:r>
          </a:p>
          <a:p>
            <a:pPr marL="171450" indent="-171450">
              <a:buFont typeface="Arial"/>
              <a:buChar char="•"/>
            </a:pPr>
            <a:r>
              <a:rPr lang="en-US" baseline="0" dirty="0" smtClean="0"/>
              <a:t>How many of you are </a:t>
            </a:r>
            <a:r>
              <a:rPr lang="en-US" u="sng" baseline="0" dirty="0" smtClean="0"/>
              <a:t>NOT</a:t>
            </a:r>
            <a:r>
              <a:rPr lang="en-US" baseline="0" dirty="0" smtClean="0"/>
              <a:t> on FACEBOOK</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How many of you are </a:t>
            </a:r>
            <a:r>
              <a:rPr lang="en-US" u="sng" baseline="0" dirty="0" smtClean="0"/>
              <a:t>NOT</a:t>
            </a:r>
            <a:r>
              <a:rPr lang="en-US" baseline="0" dirty="0" smtClean="0"/>
              <a:t> on TWITTER</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Are any of you on INSTAGRAM?</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PINTEREST?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GOOGLE PLUS?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Are there others I have left out?</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dirty="0" smtClean="0"/>
              <a:t>As</a:t>
            </a:r>
            <a:r>
              <a:rPr lang="en-US" baseline="0" dirty="0" smtClean="0"/>
              <a:t> you can see, the vast majority of you are on Facebook and Twitter. That’s great. This presentation is going to mostly only cover FACEBOOK &amp; TWITTER, because I find those to be the most useful as organizing tools. But I am happy to take questions about others if the time permits.</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aseline="0" dirty="0" smtClean="0"/>
              <a:t>Because of the subject matter, this session will be more of a presentation than a workshop, but feel free to chime in at any time with questions or to share your own experiences. After all, everyone in this room has expertise of their own.</a:t>
            </a:r>
          </a:p>
        </p:txBody>
      </p:sp>
      <p:sp>
        <p:nvSpPr>
          <p:cNvPr id="4" name="Slide Number Placeholder 3"/>
          <p:cNvSpPr>
            <a:spLocks noGrp="1"/>
          </p:cNvSpPr>
          <p:nvPr>
            <p:ph type="sldNum" sz="quarter" idx="10"/>
          </p:nvPr>
        </p:nvSpPr>
        <p:spPr/>
        <p:txBody>
          <a:bodyPr/>
          <a:lstStyle/>
          <a:p>
            <a:fld id="{53AF1870-575E-C34B-8EFE-A8073A14B0EC}" type="slidenum">
              <a:rPr lang="en-US" smtClean="0"/>
              <a:t>2</a:t>
            </a:fld>
            <a:endParaRPr lang="en-US"/>
          </a:p>
        </p:txBody>
      </p:sp>
    </p:spTree>
    <p:extLst>
      <p:ext uri="{BB962C8B-B14F-4D97-AF65-F5344CB8AC3E}">
        <p14:creationId xmlns:p14="http://schemas.microsoft.com/office/powerpoint/2010/main" val="3242283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someone</a:t>
            </a:r>
            <a:r>
              <a:rPr lang="en-US" baseline="0" dirty="0" smtClean="0"/>
              <a:t> define the term “</a:t>
            </a:r>
            <a:r>
              <a:rPr lang="en-US" baseline="0" dirty="0" err="1" smtClean="0"/>
              <a:t>Slacktivist</a:t>
            </a:r>
            <a:r>
              <a:rPr lang="en-US" baseline="0" dirty="0" smtClean="0"/>
              <a:t>” for me? …</a:t>
            </a:r>
          </a:p>
          <a:p>
            <a:r>
              <a:rPr lang="en-US" b="1" i="1" baseline="0" dirty="0" smtClean="0"/>
              <a:t>[CLICK!]</a:t>
            </a:r>
          </a:p>
          <a:p>
            <a:r>
              <a:rPr lang="en-US" dirty="0" smtClean="0"/>
              <a:t>The</a:t>
            </a:r>
            <a:r>
              <a:rPr lang="en-US" baseline="0" dirty="0" smtClean="0"/>
              <a:t> Urban Dictionary – a very reputable source – defines it as: </a:t>
            </a:r>
            <a:r>
              <a:rPr lang="en-US" sz="2000" i="1" baseline="0" dirty="0" smtClean="0"/>
              <a:t>“The act of participating in obviously pointless activities as an expedient alternative to actually expending effort to fix a problem</a:t>
            </a:r>
            <a:r>
              <a:rPr lang="en-US" baseline="0" dirty="0" smtClean="0"/>
              <a:t>.”</a:t>
            </a:r>
          </a:p>
          <a:p>
            <a:r>
              <a:rPr lang="en-US" baseline="0" dirty="0" smtClean="0"/>
              <a:t>A fairly cynical definition, right!</a:t>
            </a:r>
          </a:p>
          <a:p>
            <a:r>
              <a:rPr lang="en-US" b="1" i="1" baseline="0" dirty="0" smtClean="0"/>
              <a:t>[CLICK!]</a:t>
            </a:r>
          </a:p>
          <a:p>
            <a:r>
              <a:rPr lang="en-US" baseline="0" dirty="0" smtClean="0"/>
              <a:t>Here is why you should NEVER use this term … because it is insulting, condescending and demobilizing!</a:t>
            </a:r>
          </a:p>
          <a:p>
            <a:r>
              <a:rPr lang="en-US" baseline="0" dirty="0" smtClean="0"/>
              <a:t>I guarantee that NONE OF YOU got started in political action as a fully developed activist. </a:t>
            </a:r>
          </a:p>
          <a:p>
            <a:r>
              <a:rPr lang="en-US" baseline="0" dirty="0" smtClean="0"/>
              <a:t>You all took steps to get to where you are … and I would bet that all of you remember a key person or two who helped you along the way to focus your energies and develop your politics.</a:t>
            </a:r>
          </a:p>
          <a:p>
            <a:r>
              <a:rPr lang="en-US" baseline="0" dirty="0" smtClean="0"/>
              <a:t>So why are we so quick to judge others for not doing ENOUGH?!?</a:t>
            </a:r>
          </a:p>
          <a:p>
            <a:r>
              <a:rPr lang="en-US" dirty="0" smtClean="0"/>
              <a:t>By labeling a</a:t>
            </a:r>
            <a:r>
              <a:rPr lang="en-US" baseline="0" dirty="0" smtClean="0"/>
              <a:t> previously untapped crop of casual contributors as “</a:t>
            </a:r>
            <a:r>
              <a:rPr lang="en-US" baseline="0" dirty="0" err="1" smtClean="0"/>
              <a:t>Slacktivists</a:t>
            </a:r>
            <a:r>
              <a:rPr lang="en-US" baseline="0" dirty="0" smtClean="0"/>
              <a:t>” punishes them for not being radical enough even before they have a chance to try.</a:t>
            </a:r>
          </a:p>
          <a:p>
            <a:r>
              <a:rPr lang="en-US" baseline="0" dirty="0" smtClean="0"/>
              <a:t>I say that we should validate even the tiniest of steps and encourage people to take one step further. </a:t>
            </a:r>
          </a:p>
          <a:p>
            <a:r>
              <a:rPr lang="en-US" baseline="0" dirty="0" smtClean="0"/>
              <a:t>We need to create entry points into our movement. Ways for people to feel invited in to political activism.</a:t>
            </a:r>
          </a:p>
          <a:p>
            <a:r>
              <a:rPr lang="en-US" baseline="0" dirty="0" smtClean="0"/>
              <a:t>If you see every </a:t>
            </a:r>
            <a:r>
              <a:rPr lang="en-US" b="1" i="1" baseline="0" dirty="0" smtClean="0"/>
              <a:t>click</a:t>
            </a:r>
            <a:r>
              <a:rPr lang="en-US" baseline="0" dirty="0" smtClean="0"/>
              <a:t>, every </a:t>
            </a:r>
            <a:r>
              <a:rPr lang="en-US" b="1" i="1" baseline="0" dirty="0" smtClean="0"/>
              <a:t>like</a:t>
            </a:r>
            <a:r>
              <a:rPr lang="en-US" baseline="0" dirty="0" smtClean="0"/>
              <a:t>, every </a:t>
            </a:r>
            <a:r>
              <a:rPr lang="en-US" b="1" i="1" baseline="0" dirty="0" smtClean="0"/>
              <a:t>share</a:t>
            </a:r>
            <a:r>
              <a:rPr lang="en-US" baseline="0" dirty="0" smtClean="0"/>
              <a:t>, every </a:t>
            </a:r>
            <a:r>
              <a:rPr lang="en-US" b="1" i="1" baseline="0" dirty="0" smtClean="0"/>
              <a:t>follow</a:t>
            </a:r>
            <a:r>
              <a:rPr lang="en-US" baseline="0" dirty="0" smtClean="0"/>
              <a:t> as an entry point, you will see the potential for social media to help us reach new people, break down the barriers that divide us and invite them into our movements.</a:t>
            </a:r>
          </a:p>
        </p:txBody>
      </p:sp>
      <p:sp>
        <p:nvSpPr>
          <p:cNvPr id="4" name="Slide Number Placeholder 3"/>
          <p:cNvSpPr>
            <a:spLocks noGrp="1"/>
          </p:cNvSpPr>
          <p:nvPr>
            <p:ph type="sldNum" sz="quarter" idx="10"/>
          </p:nvPr>
        </p:nvSpPr>
        <p:spPr/>
        <p:txBody>
          <a:bodyPr/>
          <a:lstStyle/>
          <a:p>
            <a:fld id="{53AF1870-575E-C34B-8EFE-A8073A14B0EC}" type="slidenum">
              <a:rPr lang="en-US" smtClean="0"/>
              <a:t>11</a:t>
            </a:fld>
            <a:endParaRPr lang="en-US"/>
          </a:p>
        </p:txBody>
      </p:sp>
    </p:spTree>
    <p:extLst>
      <p:ext uri="{BB962C8B-B14F-4D97-AF65-F5344CB8AC3E}">
        <p14:creationId xmlns:p14="http://schemas.microsoft.com/office/powerpoint/2010/main" val="2443109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Here is how it works:</a:t>
            </a:r>
          </a:p>
          <a:p>
            <a:r>
              <a:rPr lang="en-US" sz="1200" b="0" i="0" u="none" strike="noStrike" kern="1200" baseline="0" dirty="0" smtClean="0">
                <a:solidFill>
                  <a:schemeClr val="tx1"/>
                </a:solidFill>
                <a:latin typeface="+mn-lt"/>
                <a:ea typeface="+mn-ea"/>
                <a:cs typeface="+mn-cs"/>
              </a:rPr>
              <a:t>Being an organizer is about building a relationship with people so you can walk them up the ladder of engagement … from wherever they are to where you need them to be.</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STEP 1: </a:t>
            </a:r>
            <a:r>
              <a:rPr lang="en-US" sz="1200" b="0" i="0" u="none" strike="noStrike" kern="1200" baseline="0" dirty="0" smtClean="0">
                <a:solidFill>
                  <a:schemeClr val="tx1"/>
                </a:solidFill>
                <a:latin typeface="+mn-lt"/>
                <a:ea typeface="+mn-ea"/>
                <a:cs typeface="+mn-cs"/>
              </a:rPr>
              <a:t>Reads your content on friend’s feed. </a:t>
            </a:r>
          </a:p>
          <a:p>
            <a:r>
              <a:rPr lang="en-US" sz="1200" b="1" i="0" u="none" strike="noStrike" kern="1200" baseline="0" dirty="0" smtClean="0">
                <a:solidFill>
                  <a:schemeClr val="tx1"/>
                </a:solidFill>
                <a:latin typeface="+mn-lt"/>
                <a:ea typeface="+mn-ea"/>
                <a:cs typeface="+mn-cs"/>
              </a:rPr>
              <a:t>STEP 2: </a:t>
            </a:r>
            <a:r>
              <a:rPr lang="en-US" sz="1200" b="0" i="0" u="none" strike="noStrike" kern="1200" baseline="0" dirty="0" smtClean="0">
                <a:solidFill>
                  <a:schemeClr val="tx1"/>
                </a:solidFill>
                <a:latin typeface="+mn-lt"/>
                <a:ea typeface="+mn-ea"/>
                <a:cs typeface="+mn-cs"/>
              </a:rPr>
              <a:t>‘Likes’ or ‘</a:t>
            </a:r>
            <a:r>
              <a:rPr lang="en-US" sz="1200" b="0" i="0" u="none" strike="noStrike" kern="1200" baseline="0" dirty="0" err="1" smtClean="0">
                <a:solidFill>
                  <a:schemeClr val="tx1"/>
                </a:solidFill>
                <a:latin typeface="+mn-lt"/>
                <a:ea typeface="+mn-ea"/>
                <a:cs typeface="+mn-cs"/>
              </a:rPr>
              <a:t>retweets</a:t>
            </a:r>
            <a:r>
              <a:rPr lang="en-US" sz="1200" b="0" i="0" u="none" strike="noStrike" kern="1200" baseline="0" dirty="0" smtClean="0">
                <a:solidFill>
                  <a:schemeClr val="tx1"/>
                </a:solidFill>
                <a:latin typeface="+mn-lt"/>
                <a:ea typeface="+mn-ea"/>
                <a:cs typeface="+mn-cs"/>
              </a:rPr>
              <a:t>’ your post. </a:t>
            </a:r>
          </a:p>
          <a:p>
            <a:r>
              <a:rPr lang="en-US" sz="1200" b="1" i="0" u="none" strike="noStrike" kern="1200" baseline="0" dirty="0" smtClean="0">
                <a:solidFill>
                  <a:schemeClr val="tx1"/>
                </a:solidFill>
                <a:latin typeface="+mn-lt"/>
                <a:ea typeface="+mn-ea"/>
                <a:cs typeface="+mn-cs"/>
              </a:rPr>
              <a:t>STEP 3: </a:t>
            </a:r>
            <a:r>
              <a:rPr lang="en-US" sz="1200" b="0" i="0" u="none" strike="noStrike" kern="1200" baseline="0" dirty="0" smtClean="0">
                <a:solidFill>
                  <a:schemeClr val="tx1"/>
                </a:solidFill>
                <a:latin typeface="+mn-lt"/>
                <a:ea typeface="+mn-ea"/>
                <a:cs typeface="+mn-cs"/>
              </a:rPr>
              <a:t>‘Likes’ or ‘follows’ your Fan Page. </a:t>
            </a:r>
          </a:p>
          <a:p>
            <a:r>
              <a:rPr lang="en-US" sz="1200" b="1" i="0" u="none" strike="noStrike" kern="1200" baseline="0" dirty="0" smtClean="0">
                <a:solidFill>
                  <a:schemeClr val="tx1"/>
                </a:solidFill>
                <a:latin typeface="+mn-lt"/>
                <a:ea typeface="+mn-ea"/>
                <a:cs typeface="+mn-cs"/>
              </a:rPr>
              <a:t>STEP 4: </a:t>
            </a:r>
            <a:r>
              <a:rPr lang="en-US" sz="1200" b="0" i="0" u="none" strike="noStrike" kern="1200" baseline="0" dirty="0" smtClean="0">
                <a:solidFill>
                  <a:schemeClr val="tx1"/>
                </a:solidFill>
                <a:latin typeface="+mn-lt"/>
                <a:ea typeface="+mn-ea"/>
                <a:cs typeface="+mn-cs"/>
              </a:rPr>
              <a:t>Visits your website or other resource. </a:t>
            </a:r>
          </a:p>
          <a:p>
            <a:r>
              <a:rPr lang="en-US" sz="1200" b="1" i="0" u="none" strike="noStrike" kern="1200" baseline="0" dirty="0" smtClean="0">
                <a:solidFill>
                  <a:schemeClr val="tx1"/>
                </a:solidFill>
                <a:latin typeface="+mn-lt"/>
                <a:ea typeface="+mn-ea"/>
                <a:cs typeface="+mn-cs"/>
              </a:rPr>
              <a:t>STEP 5: </a:t>
            </a:r>
            <a:r>
              <a:rPr lang="en-US" sz="1200" b="0" i="0" u="none" strike="noStrike" kern="1200" baseline="0" dirty="0" smtClean="0">
                <a:solidFill>
                  <a:schemeClr val="tx1"/>
                </a:solidFill>
                <a:latin typeface="+mn-lt"/>
                <a:ea typeface="+mn-ea"/>
                <a:cs typeface="+mn-cs"/>
              </a:rPr>
              <a:t>Shares your content with a message of support. </a:t>
            </a:r>
          </a:p>
          <a:p>
            <a:r>
              <a:rPr lang="en-US" sz="1200" b="1" i="0" u="none" strike="noStrike" kern="1200" baseline="0" dirty="0" smtClean="0">
                <a:solidFill>
                  <a:schemeClr val="tx1"/>
                </a:solidFill>
                <a:latin typeface="+mn-lt"/>
                <a:ea typeface="+mn-ea"/>
                <a:cs typeface="+mn-cs"/>
              </a:rPr>
              <a:t>STEP 6: </a:t>
            </a:r>
            <a:r>
              <a:rPr lang="en-US" sz="1200" b="0" i="0" u="none" strike="noStrike" kern="1200" baseline="0" dirty="0" smtClean="0">
                <a:solidFill>
                  <a:schemeClr val="tx1"/>
                </a:solidFill>
                <a:latin typeface="+mn-lt"/>
                <a:ea typeface="+mn-ea"/>
                <a:cs typeface="+mn-cs"/>
              </a:rPr>
              <a:t>Puts their own spin on your content when sharing with others. </a:t>
            </a:r>
          </a:p>
          <a:p>
            <a:r>
              <a:rPr lang="en-US" sz="1200" b="1" i="0" u="none" strike="noStrike" kern="1200" baseline="0" dirty="0" smtClean="0">
                <a:solidFill>
                  <a:schemeClr val="tx1"/>
                </a:solidFill>
                <a:latin typeface="+mn-lt"/>
                <a:ea typeface="+mn-ea"/>
                <a:cs typeface="+mn-cs"/>
              </a:rPr>
              <a:t>STEP 7: </a:t>
            </a:r>
            <a:r>
              <a:rPr lang="en-US" sz="1200" b="0" i="0" u="none" strike="noStrike" kern="1200" baseline="0" dirty="0" smtClean="0">
                <a:solidFill>
                  <a:schemeClr val="tx1"/>
                </a:solidFill>
                <a:latin typeface="+mn-lt"/>
                <a:ea typeface="+mn-ea"/>
                <a:cs typeface="+mn-cs"/>
              </a:rPr>
              <a:t>Makes direct contact with you or your group. </a:t>
            </a:r>
          </a:p>
          <a:p>
            <a:r>
              <a:rPr lang="en-US" sz="1200" b="1" i="0" u="none" strike="noStrike" kern="1200" baseline="0" dirty="0" smtClean="0">
                <a:solidFill>
                  <a:schemeClr val="tx1"/>
                </a:solidFill>
                <a:latin typeface="+mn-lt"/>
                <a:ea typeface="+mn-ea"/>
                <a:cs typeface="+mn-cs"/>
              </a:rPr>
              <a:t>STEP 8: </a:t>
            </a:r>
            <a:r>
              <a:rPr lang="en-US" sz="1200" b="0" i="0" u="none" strike="noStrike" kern="1200" baseline="0" dirty="0" smtClean="0">
                <a:solidFill>
                  <a:schemeClr val="tx1"/>
                </a:solidFill>
                <a:latin typeface="+mn-lt"/>
                <a:ea typeface="+mn-ea"/>
                <a:cs typeface="+mn-cs"/>
              </a:rPr>
              <a:t>Participates in your action or event, etc. </a:t>
            </a:r>
          </a:p>
          <a:p>
            <a:r>
              <a:rPr lang="en-US" sz="1200" b="1" i="0" u="none" strike="noStrike" kern="1200" baseline="0" dirty="0" smtClean="0">
                <a:solidFill>
                  <a:schemeClr val="tx1"/>
                </a:solidFill>
                <a:latin typeface="+mn-lt"/>
                <a:ea typeface="+mn-ea"/>
                <a:cs typeface="+mn-cs"/>
              </a:rPr>
              <a:t>STEP 9: </a:t>
            </a:r>
            <a:r>
              <a:rPr lang="en-US" sz="1200" b="0" i="0" u="none" strike="noStrike" kern="1200" baseline="0" dirty="0" smtClean="0">
                <a:solidFill>
                  <a:schemeClr val="tx1"/>
                </a:solidFill>
                <a:latin typeface="+mn-lt"/>
                <a:ea typeface="+mn-ea"/>
                <a:cs typeface="+mn-cs"/>
              </a:rPr>
              <a:t>Actively recruits others to do the same. </a:t>
            </a:r>
          </a:p>
          <a:p>
            <a:r>
              <a:rPr lang="en-US" sz="1200" b="1" i="0" u="none" strike="noStrike" kern="1200" baseline="0" dirty="0" smtClean="0">
                <a:solidFill>
                  <a:schemeClr val="tx1"/>
                </a:solidFill>
                <a:latin typeface="+mn-lt"/>
                <a:ea typeface="+mn-ea"/>
                <a:cs typeface="+mn-cs"/>
              </a:rPr>
              <a:t>STEP 10: </a:t>
            </a:r>
            <a:r>
              <a:rPr lang="en-US" sz="1200" b="0" i="0" u="none" strike="noStrike" kern="1200" baseline="0" dirty="0" smtClean="0">
                <a:solidFill>
                  <a:schemeClr val="tx1"/>
                </a:solidFill>
                <a:latin typeface="+mn-lt"/>
                <a:ea typeface="+mn-ea"/>
                <a:cs typeface="+mn-cs"/>
              </a:rPr>
              <a:t>Becomes an active organizer and takes on a leadership role.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 matter where they find themselves on the ladder of engagement, our job is to get them to take one more step.</a:t>
            </a:r>
          </a:p>
          <a:p>
            <a:r>
              <a:rPr lang="en-US" sz="1200" b="0" i="0" u="none" strike="noStrike" kern="1200" baseline="0" dirty="0" smtClean="0">
                <a:solidFill>
                  <a:schemeClr val="tx1"/>
                </a:solidFill>
                <a:latin typeface="+mn-lt"/>
                <a:ea typeface="+mn-ea"/>
                <a:cs typeface="+mn-cs"/>
              </a:rPr>
              <a:t>That is why our online organizing needs to be active, not passive. Always include an ask so that people are being encouraged to do more.</a:t>
            </a:r>
            <a:endParaRPr lang="en-US" dirty="0"/>
          </a:p>
        </p:txBody>
      </p:sp>
      <p:sp>
        <p:nvSpPr>
          <p:cNvPr id="4" name="Slide Number Placeholder 3"/>
          <p:cNvSpPr>
            <a:spLocks noGrp="1"/>
          </p:cNvSpPr>
          <p:nvPr>
            <p:ph type="sldNum" sz="quarter" idx="10"/>
          </p:nvPr>
        </p:nvSpPr>
        <p:spPr/>
        <p:txBody>
          <a:bodyPr/>
          <a:lstStyle/>
          <a:p>
            <a:fld id="{53AF1870-575E-C34B-8EFE-A8073A14B0EC}" type="slidenum">
              <a:rPr lang="en-US" smtClean="0"/>
              <a:t>12</a:t>
            </a:fld>
            <a:endParaRPr lang="en-US"/>
          </a:p>
        </p:txBody>
      </p:sp>
    </p:spTree>
    <p:extLst>
      <p:ext uri="{BB962C8B-B14F-4D97-AF65-F5344CB8AC3E}">
        <p14:creationId xmlns:p14="http://schemas.microsoft.com/office/powerpoint/2010/main" val="1722889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a:t>
            </a:r>
            <a:r>
              <a:rPr lang="en-US" baseline="0" dirty="0" smtClean="0"/>
              <a:t> to social media is to use it is an social way. </a:t>
            </a:r>
          </a:p>
          <a:p>
            <a:r>
              <a:rPr lang="en-US" dirty="0" smtClean="0"/>
              <a:t>Technology is just a</a:t>
            </a:r>
            <a:r>
              <a:rPr lang="en-US" baseline="0" dirty="0" smtClean="0"/>
              <a:t> bunch of tools, but the internet is all about people.</a:t>
            </a:r>
            <a:endParaRPr lang="en-US" dirty="0"/>
          </a:p>
        </p:txBody>
      </p:sp>
      <p:sp>
        <p:nvSpPr>
          <p:cNvPr id="4" name="Slide Number Placeholder 3"/>
          <p:cNvSpPr>
            <a:spLocks noGrp="1"/>
          </p:cNvSpPr>
          <p:nvPr>
            <p:ph type="sldNum" sz="quarter" idx="10"/>
          </p:nvPr>
        </p:nvSpPr>
        <p:spPr/>
        <p:txBody>
          <a:bodyPr/>
          <a:lstStyle/>
          <a:p>
            <a:fld id="{53AF1870-575E-C34B-8EFE-A8073A14B0EC}" type="slidenum">
              <a:rPr lang="en-US" smtClean="0"/>
              <a:t>13</a:t>
            </a:fld>
            <a:endParaRPr lang="en-US"/>
          </a:p>
        </p:txBody>
      </p:sp>
    </p:spTree>
    <p:extLst>
      <p:ext uri="{BB962C8B-B14F-4D97-AF65-F5344CB8AC3E}">
        <p14:creationId xmlns:p14="http://schemas.microsoft.com/office/powerpoint/2010/main" val="3377326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AF1870-575E-C34B-8EFE-A8073A14B0EC}" type="slidenum">
              <a:rPr lang="en-US" smtClean="0"/>
              <a:t>14</a:t>
            </a:fld>
            <a:endParaRPr lang="en-US"/>
          </a:p>
        </p:txBody>
      </p:sp>
    </p:spTree>
    <p:extLst>
      <p:ext uri="{BB962C8B-B14F-4D97-AF65-F5344CB8AC3E}">
        <p14:creationId xmlns:p14="http://schemas.microsoft.com/office/powerpoint/2010/main" val="2773074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am sure everyone has had the disappointment of organizing an event – whether a protest or a surprise party – and only a fraction of the confirmed Facebook guests showed up.</a:t>
            </a:r>
          </a:p>
          <a:p>
            <a:r>
              <a:rPr lang="en-US" baseline="0" dirty="0" smtClean="0"/>
              <a:t>Well, that’s because simply relying on something passive, like a Facebook “like”, is LAZY organizing.</a:t>
            </a:r>
          </a:p>
          <a:p>
            <a:r>
              <a:rPr lang="en-US" baseline="0" dirty="0" smtClean="0"/>
              <a:t>The best organizers establish a personal commitment from people and translate it into action.</a:t>
            </a:r>
          </a:p>
          <a:p>
            <a:r>
              <a:rPr lang="en-US" baseline="0" dirty="0" smtClean="0"/>
              <a:t>Online organizing is, by definition, distanced. But that simply poses obstacles that must be overcome in developing personal connections.</a:t>
            </a:r>
          </a:p>
          <a:p>
            <a:r>
              <a:rPr lang="en-US" baseline="0" dirty="0" smtClean="0"/>
              <a:t>The more you engage people, the more they feel a momentum behind an initiative, the more they are invested in your cause … they more likely they are to convert their beliefs into action.</a:t>
            </a:r>
            <a:endParaRPr lang="en-US" dirty="0"/>
          </a:p>
        </p:txBody>
      </p:sp>
      <p:sp>
        <p:nvSpPr>
          <p:cNvPr id="4" name="Slide Number Placeholder 3"/>
          <p:cNvSpPr>
            <a:spLocks noGrp="1"/>
          </p:cNvSpPr>
          <p:nvPr>
            <p:ph type="sldNum" sz="quarter" idx="10"/>
          </p:nvPr>
        </p:nvSpPr>
        <p:spPr/>
        <p:txBody>
          <a:bodyPr/>
          <a:lstStyle/>
          <a:p>
            <a:fld id="{53AF1870-575E-C34B-8EFE-A8073A14B0EC}" type="slidenum">
              <a:rPr lang="en-US" smtClean="0"/>
              <a:t>16</a:t>
            </a:fld>
            <a:endParaRPr lang="en-US"/>
          </a:p>
        </p:txBody>
      </p:sp>
    </p:spTree>
    <p:extLst>
      <p:ext uri="{BB962C8B-B14F-4D97-AF65-F5344CB8AC3E}">
        <p14:creationId xmlns:p14="http://schemas.microsoft.com/office/powerpoint/2010/main" val="1351339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a:t>
            </a:r>
            <a:r>
              <a:rPr lang="en-US" baseline="0" dirty="0" smtClean="0"/>
              <a:t> to get started on Social Media … especially twitter. </a:t>
            </a:r>
          </a:p>
          <a:p>
            <a:r>
              <a:rPr lang="en-US" baseline="0" dirty="0" smtClean="0"/>
              <a:t>Think of it this way. We are all busy people. We don’t have time to be experts on everything. So we build a roster of people we trust – some we know, some we don’t – who we rely on to bring us up to speed. These are people who might post an article about an issue and you can feel confident sharing it because they know their stuff.</a:t>
            </a:r>
          </a:p>
          <a:p>
            <a:r>
              <a:rPr lang="en-US" baseline="0" dirty="0" smtClean="0"/>
              <a:t>On the economy, it could be @</a:t>
            </a:r>
            <a:r>
              <a:rPr lang="en-US" baseline="0" dirty="0" err="1" smtClean="0"/>
              <a:t>TrishHennessy</a:t>
            </a:r>
            <a:r>
              <a:rPr lang="en-US" baseline="0" dirty="0" smtClean="0"/>
              <a:t> from the CCPA or @</a:t>
            </a:r>
            <a:r>
              <a:rPr lang="en-US" baseline="0" dirty="0" err="1" smtClean="0"/>
              <a:t>JimboStanford</a:t>
            </a:r>
            <a:r>
              <a:rPr lang="en-US" baseline="0" dirty="0" smtClean="0"/>
              <a:t> from </a:t>
            </a:r>
            <a:r>
              <a:rPr lang="en-US" baseline="0" dirty="0" err="1" smtClean="0"/>
              <a:t>Unifor</a:t>
            </a:r>
            <a:r>
              <a:rPr lang="en-US" baseline="0" dirty="0" smtClean="0"/>
              <a:t>. On Higher Education, I trust @</a:t>
            </a:r>
            <a:r>
              <a:rPr lang="en-US" baseline="0" dirty="0" err="1" smtClean="0"/>
              <a:t>AngelaRegnier</a:t>
            </a:r>
            <a:r>
              <a:rPr lang="en-US" baseline="0" dirty="0" smtClean="0"/>
              <a:t>. On international labour issues, my go-to person is @</a:t>
            </a:r>
            <a:r>
              <a:rPr lang="en-US" baseline="0" dirty="0" err="1" smtClean="0"/>
              <a:t>Tony_Tracy</a:t>
            </a:r>
            <a:r>
              <a:rPr lang="en-US" baseline="0" dirty="0" smtClean="0"/>
              <a:t> from the CLC. I could list a hundred more.</a:t>
            </a:r>
          </a:p>
          <a:p>
            <a:r>
              <a:rPr lang="en-US" baseline="0" dirty="0" smtClean="0"/>
              <a:t>So, start by focusing of a few issues that you are the closest to. It could be workers’ rights, health care, child care, whatever. By posting consistent on those issues, and learn the </a:t>
            </a:r>
            <a:r>
              <a:rPr lang="en-US" baseline="0" dirty="0" err="1" smtClean="0"/>
              <a:t>hashtags</a:t>
            </a:r>
            <a:r>
              <a:rPr lang="en-US" baseline="0" dirty="0" smtClean="0"/>
              <a:t> other people are using online. The community of people who share your interest and politics will begin to follow you and VOILÀ, you are starting to establishing yourself as an expert!</a:t>
            </a:r>
          </a:p>
          <a:p>
            <a:r>
              <a:rPr lang="en-US" baseline="0" dirty="0" smtClean="0"/>
              <a:t>Broaden it out over time and you will build a loyal base of followers. </a:t>
            </a:r>
            <a:endParaRPr lang="en-US" dirty="0"/>
          </a:p>
        </p:txBody>
      </p:sp>
      <p:sp>
        <p:nvSpPr>
          <p:cNvPr id="4" name="Slide Number Placeholder 3"/>
          <p:cNvSpPr>
            <a:spLocks noGrp="1"/>
          </p:cNvSpPr>
          <p:nvPr>
            <p:ph type="sldNum" sz="quarter" idx="10"/>
          </p:nvPr>
        </p:nvSpPr>
        <p:spPr/>
        <p:txBody>
          <a:bodyPr/>
          <a:lstStyle/>
          <a:p>
            <a:fld id="{53AF1870-575E-C34B-8EFE-A8073A14B0EC}" type="slidenum">
              <a:rPr lang="en-US" smtClean="0"/>
              <a:t>17</a:t>
            </a:fld>
            <a:endParaRPr lang="en-US"/>
          </a:p>
        </p:txBody>
      </p:sp>
    </p:spTree>
    <p:extLst>
      <p:ext uri="{BB962C8B-B14F-4D97-AF65-F5344CB8AC3E}">
        <p14:creationId xmlns:p14="http://schemas.microsoft.com/office/powerpoint/2010/main" val="4257214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used</a:t>
            </a:r>
            <a:r>
              <a:rPr lang="en-US" baseline="0" dirty="0" smtClean="0"/>
              <a:t> to look down on people who share personal pictures or updates on Facebook. I thought that was for self-indulgent kids, but I was an organizer, so I would only use it for politics. But I have learned that I was wrong. </a:t>
            </a:r>
          </a:p>
          <a:p>
            <a:r>
              <a:rPr lang="en-US" baseline="0" dirty="0" smtClean="0"/>
              <a:t>Facebook and Twitter have been around roughly since 2006. Since that time we have all had the chance to watched people who are solely political and, if you are like me, you have </a:t>
            </a:r>
            <a:r>
              <a:rPr lang="en-US" baseline="0" dirty="0" err="1" smtClean="0"/>
              <a:t>unfriended</a:t>
            </a:r>
            <a:r>
              <a:rPr lang="en-US" baseline="0" dirty="0" smtClean="0"/>
              <a:t> many of them. </a:t>
            </a:r>
          </a:p>
          <a:p>
            <a:r>
              <a:rPr lang="en-US" baseline="0" dirty="0" smtClean="0"/>
              <a:t>The fact is, they aren’t much fun to be around.</a:t>
            </a:r>
          </a:p>
          <a:p>
            <a:r>
              <a:rPr lang="en-US" baseline="0" dirty="0" smtClean="0"/>
              <a:t>Most people don’t identify themselves through their politics and opinions, so if you do, then you instantly create a barrier between yourself and them. All but the most committed of your friends will ignore your posts and box you out as the “radical friend” or “cousin” or “niece” as the case may be.</a:t>
            </a:r>
          </a:p>
          <a:p>
            <a:r>
              <a:rPr lang="en-US" baseline="0" dirty="0" smtClean="0"/>
              <a:t>However, if they relate to you as a person, they engage with you regularly online – reacting to your family life, your amateur sports analysis or your cooking – then they will also be exposed to your opinions.</a:t>
            </a:r>
          </a:p>
          <a:p>
            <a:r>
              <a:rPr lang="en-US" baseline="0" dirty="0" smtClean="0"/>
              <a:t>Find a balance in the person you project online so that friends and followers can identify with you as a person.</a:t>
            </a:r>
          </a:p>
          <a:p>
            <a:endParaRPr lang="en-US" dirty="0"/>
          </a:p>
        </p:txBody>
      </p:sp>
      <p:sp>
        <p:nvSpPr>
          <p:cNvPr id="4" name="Slide Number Placeholder 3"/>
          <p:cNvSpPr>
            <a:spLocks noGrp="1"/>
          </p:cNvSpPr>
          <p:nvPr>
            <p:ph type="sldNum" sz="quarter" idx="10"/>
          </p:nvPr>
        </p:nvSpPr>
        <p:spPr/>
        <p:txBody>
          <a:bodyPr/>
          <a:lstStyle/>
          <a:p>
            <a:fld id="{53AF1870-575E-C34B-8EFE-A8073A14B0EC}" type="slidenum">
              <a:rPr lang="en-US" smtClean="0"/>
              <a:t>18</a:t>
            </a:fld>
            <a:endParaRPr lang="en-US"/>
          </a:p>
        </p:txBody>
      </p:sp>
    </p:spTree>
    <p:extLst>
      <p:ext uri="{BB962C8B-B14F-4D97-AF65-F5344CB8AC3E}">
        <p14:creationId xmlns:p14="http://schemas.microsoft.com/office/powerpoint/2010/main" val="3821017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a:t>
            </a:r>
            <a:r>
              <a:rPr lang="en-US" baseline="0" dirty="0" smtClean="0"/>
              <a:t> as when you are engaging with people online, every interaction is an opportunity. Don’t squander it.</a:t>
            </a:r>
          </a:p>
          <a:p>
            <a:r>
              <a:rPr lang="en-US" baseline="0" dirty="0" smtClean="0"/>
              <a:t>If you are spending the time to get someone’s attention, once you have it, ask them for more.</a:t>
            </a:r>
          </a:p>
          <a:p>
            <a:r>
              <a:rPr lang="en-US" baseline="0" dirty="0" smtClean="0"/>
              <a:t>This is all about turning passive interactions into active ones.</a:t>
            </a:r>
          </a:p>
          <a:p>
            <a:r>
              <a:rPr lang="en-US" baseline="0" dirty="0" smtClean="0"/>
              <a:t>For example, if you post a video on Facebook or Twitter, don’t say “Watch this video”, which is passive and private, say “SHARE this video” which is active.</a:t>
            </a:r>
          </a:p>
          <a:p>
            <a:r>
              <a:rPr lang="en-US" baseline="0" dirty="0" smtClean="0"/>
              <a:t>It assumes that everyone will watch it, but asks them to take it a step further.</a:t>
            </a:r>
          </a:p>
          <a:p>
            <a:r>
              <a:rPr lang="en-US" baseline="0" dirty="0" smtClean="0"/>
              <a:t>You could ask them to SHARE a post, SIGN a petition, VISIT a website, EMAIL their MP, SIGN UP for campaign updates … anything. </a:t>
            </a:r>
          </a:p>
          <a:p>
            <a:r>
              <a:rPr lang="en-US" baseline="0" dirty="0" smtClean="0"/>
              <a:t>These actions are the best way to MEASURE their commitment … and your impact.</a:t>
            </a:r>
          </a:p>
          <a:p>
            <a:r>
              <a:rPr lang="en-US" baseline="0" dirty="0" smtClean="0"/>
              <a:t>It is also your opportunity to turn SLACKTIVISM into ACTIVISM!</a:t>
            </a:r>
            <a:endParaRPr lang="en-US" dirty="0"/>
          </a:p>
        </p:txBody>
      </p:sp>
      <p:sp>
        <p:nvSpPr>
          <p:cNvPr id="4" name="Slide Number Placeholder 3"/>
          <p:cNvSpPr>
            <a:spLocks noGrp="1"/>
          </p:cNvSpPr>
          <p:nvPr>
            <p:ph type="sldNum" sz="quarter" idx="10"/>
          </p:nvPr>
        </p:nvSpPr>
        <p:spPr/>
        <p:txBody>
          <a:bodyPr/>
          <a:lstStyle/>
          <a:p>
            <a:fld id="{53AF1870-575E-C34B-8EFE-A8073A14B0EC}" type="slidenum">
              <a:rPr lang="en-US" smtClean="0"/>
              <a:t>19</a:t>
            </a:fld>
            <a:endParaRPr lang="en-US"/>
          </a:p>
        </p:txBody>
      </p:sp>
    </p:spTree>
    <p:extLst>
      <p:ext uri="{BB962C8B-B14F-4D97-AF65-F5344CB8AC3E}">
        <p14:creationId xmlns:p14="http://schemas.microsoft.com/office/powerpoint/2010/main" val="2894143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AF1870-575E-C34B-8EFE-A8073A14B0EC}" type="slidenum">
              <a:rPr lang="en-US" smtClean="0"/>
              <a:t>20</a:t>
            </a:fld>
            <a:endParaRPr lang="en-US"/>
          </a:p>
        </p:txBody>
      </p:sp>
    </p:spTree>
    <p:extLst>
      <p:ext uri="{BB962C8B-B14F-4D97-AF65-F5344CB8AC3E}">
        <p14:creationId xmlns:p14="http://schemas.microsoft.com/office/powerpoint/2010/main" val="48425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You</a:t>
            </a:r>
            <a:r>
              <a:rPr lang="en-US" baseline="0" dirty="0" smtClean="0"/>
              <a:t> may have seen tweets with a [period] before a mention. Like this one that is tweeted at @</a:t>
            </a:r>
            <a:r>
              <a:rPr lang="en-US" baseline="0" dirty="0" err="1" smtClean="0"/>
              <a:t>JustinTrudeau</a:t>
            </a:r>
            <a:r>
              <a:rPr lang="en-US" baseline="0" dirty="0" smtClean="0"/>
              <a:t>. It isn’t a typo!</a:t>
            </a:r>
          </a:p>
          <a:p>
            <a:r>
              <a:rPr lang="en-US" baseline="0" dirty="0" smtClean="0"/>
              <a:t>Twitter wants to differentiate between public posts and side conversations. If you get into a back-and-forth with @</a:t>
            </a:r>
            <a:r>
              <a:rPr lang="en-US" baseline="0" dirty="0" err="1" smtClean="0"/>
              <a:t>JustinTrudeau</a:t>
            </a:r>
            <a:r>
              <a:rPr lang="en-US" baseline="0" dirty="0" smtClean="0"/>
              <a:t>, it may not be of interest to everyone, so when you reply to someone on twitter and start you tweet with their handle, you message ONLY appears in their news feed. It isn’t broadcasted publicly. And rightly so!</a:t>
            </a:r>
          </a:p>
          <a:p>
            <a:r>
              <a:rPr lang="en-US" baseline="0" dirty="0" smtClean="0"/>
              <a:t>But there are times when you might want to tweet AT someone like @</a:t>
            </a:r>
            <a:r>
              <a:rPr lang="en-US" baseline="0" dirty="0" err="1" smtClean="0"/>
              <a:t>JustinTrudeau</a:t>
            </a:r>
            <a:r>
              <a:rPr lang="en-US" baseline="0" dirty="0" smtClean="0"/>
              <a:t> in a very public way, like the tweet shown here.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this case, by adding a [period] punctuation before the Twitter handle, it outsmarts the Twitter algorithm and appears to all your followers.</a:t>
            </a:r>
            <a:endParaRPr lang="en-US" dirty="0"/>
          </a:p>
        </p:txBody>
      </p:sp>
      <p:sp>
        <p:nvSpPr>
          <p:cNvPr id="4" name="Slide Number Placeholder 3"/>
          <p:cNvSpPr>
            <a:spLocks noGrp="1"/>
          </p:cNvSpPr>
          <p:nvPr>
            <p:ph type="sldNum" sz="quarter" idx="10"/>
          </p:nvPr>
        </p:nvSpPr>
        <p:spPr/>
        <p:txBody>
          <a:bodyPr/>
          <a:lstStyle/>
          <a:p>
            <a:fld id="{53AF1870-575E-C34B-8EFE-A8073A14B0EC}" type="slidenum">
              <a:rPr lang="en-US" smtClean="0"/>
              <a:t>35</a:t>
            </a:fld>
            <a:endParaRPr lang="en-US"/>
          </a:p>
        </p:txBody>
      </p:sp>
    </p:spTree>
    <p:extLst>
      <p:ext uri="{BB962C8B-B14F-4D97-AF65-F5344CB8AC3E}">
        <p14:creationId xmlns:p14="http://schemas.microsoft.com/office/powerpoint/2010/main" val="3691141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a:t>
            </a:r>
            <a:r>
              <a:rPr lang="en-US" baseline="0" dirty="0" smtClean="0"/>
              <a:t> than at any previous point of history,</a:t>
            </a:r>
            <a:r>
              <a:rPr lang="en-US" dirty="0" smtClean="0"/>
              <a:t> FEWER </a:t>
            </a:r>
            <a:r>
              <a:rPr lang="en-US" baseline="0" dirty="0" smtClean="0"/>
              <a:t>companies own MORE traditional newspapers and broadcast media than ever before … and they have an AGENDA! We all know that we can’t rely on the mainstream media to get our stories out.</a:t>
            </a:r>
          </a:p>
          <a:p>
            <a:r>
              <a:rPr lang="en-US" baseline="0" dirty="0" smtClean="0"/>
              <a:t>While we should not ignore or give up on traditional media outlets, after all, they are still hugely popular and help shape public opinion.</a:t>
            </a:r>
          </a:p>
          <a:p>
            <a:r>
              <a:rPr lang="en-US" baseline="0" dirty="0" smtClean="0"/>
              <a:t>BUT social media allows us to reach our members – and the public – on our own!</a:t>
            </a:r>
          </a:p>
          <a:p>
            <a:r>
              <a:rPr lang="en-US" baseline="0" dirty="0" smtClean="0"/>
              <a:t>Essentially, we can BECOME the media! While the same corporate own the internet, the value of these tools themselves is that they are decentralized. </a:t>
            </a:r>
          </a:p>
          <a:p>
            <a:r>
              <a:rPr lang="en-US" baseline="0" dirty="0" smtClean="0"/>
              <a:t>That is a huge advantage to us. </a:t>
            </a:r>
            <a:endParaRPr lang="en-US" dirty="0"/>
          </a:p>
        </p:txBody>
      </p:sp>
      <p:sp>
        <p:nvSpPr>
          <p:cNvPr id="4" name="Slide Number Placeholder 3"/>
          <p:cNvSpPr>
            <a:spLocks noGrp="1"/>
          </p:cNvSpPr>
          <p:nvPr>
            <p:ph type="sldNum" sz="quarter" idx="10"/>
          </p:nvPr>
        </p:nvSpPr>
        <p:spPr/>
        <p:txBody>
          <a:bodyPr/>
          <a:lstStyle/>
          <a:p>
            <a:fld id="{53AF1870-575E-C34B-8EFE-A8073A14B0EC}" type="slidenum">
              <a:rPr lang="en-US" smtClean="0"/>
              <a:t>3</a:t>
            </a:fld>
            <a:endParaRPr lang="en-US"/>
          </a:p>
        </p:txBody>
      </p:sp>
    </p:spTree>
    <p:extLst>
      <p:ext uri="{BB962C8B-B14F-4D97-AF65-F5344CB8AC3E}">
        <p14:creationId xmlns:p14="http://schemas.microsoft.com/office/powerpoint/2010/main" val="396629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people ask</a:t>
            </a:r>
            <a:r>
              <a:rPr lang="en-US" baseline="0" dirty="0" smtClean="0"/>
              <a:t> me about linking their Facebook and Twitter accounts so a post to one appears on the other. </a:t>
            </a:r>
          </a:p>
          <a:p>
            <a:r>
              <a:rPr lang="en-US" baseline="0" dirty="0" smtClean="0"/>
              <a:t>I have tried every variation of this and would argue that it is a BAD idea.</a:t>
            </a:r>
          </a:p>
          <a:p>
            <a:r>
              <a:rPr lang="en-US" baseline="0" dirty="0" smtClean="0"/>
              <a:t>They are very different platforms and you should put thought into what you want to post on each. </a:t>
            </a:r>
          </a:p>
          <a:p>
            <a:r>
              <a:rPr lang="en-US" baseline="0" dirty="0" smtClean="0"/>
              <a:t>If you MUST link your accounts only do it from Twitter to Facebook, not the other way around.</a:t>
            </a:r>
          </a:p>
          <a:p>
            <a:r>
              <a:rPr lang="en-US" baseline="0" dirty="0" smtClean="0"/>
              <a:t>Twitter is generally a public domain, so if you are willing to say it to strangers, it stands to reason that you would say it to your friends.</a:t>
            </a:r>
          </a:p>
          <a:p>
            <a:r>
              <a:rPr lang="en-US" baseline="0" dirty="0" smtClean="0"/>
              <a:t>However, the reverse is not the same. Facebook is generally for friends, so you might share something on Facebook that is not intended for public discussion.</a:t>
            </a:r>
          </a:p>
          <a:p>
            <a:r>
              <a:rPr lang="en-US" baseline="0" dirty="0" smtClean="0"/>
              <a:t>HOWEVER, there are times when you need to post something everywhere instantly. For example, if you are live-tweeting from a media conference, a rally or a bargaining table, you may need to get word out quickly on multiple platforms.</a:t>
            </a:r>
          </a:p>
          <a:p>
            <a:r>
              <a:rPr lang="en-US" baseline="0" dirty="0" smtClean="0"/>
              <a:t>I have a tip to make your life easier.</a:t>
            </a:r>
          </a:p>
          <a:p>
            <a:r>
              <a:rPr lang="en-US" b="1" i="1" baseline="0" dirty="0" smtClean="0"/>
              <a:t>[CLICK!]</a:t>
            </a:r>
            <a:endParaRPr lang="en-US" b="1" i="1" dirty="0" smtClean="0"/>
          </a:p>
          <a:p>
            <a:r>
              <a:rPr lang="en-US" dirty="0" smtClean="0"/>
              <a:t>I</a:t>
            </a:r>
            <a:r>
              <a:rPr lang="en-US" baseline="0" dirty="0" smtClean="0"/>
              <a:t> use a Facebook application called “Selective Tweets”. It is easy to set up and it allows you to connect your Facebook and Twitter accounts. </a:t>
            </a:r>
          </a:p>
          <a:p>
            <a:r>
              <a:rPr lang="en-US" baseline="0" dirty="0" smtClean="0"/>
              <a:t>However, when you post on Twitter, the ONLY tweets that appear on Facebook are the ones you choose. </a:t>
            </a:r>
          </a:p>
          <a:p>
            <a:r>
              <a:rPr lang="en-US" baseline="0" dirty="0" smtClean="0"/>
              <a:t>Once it is set up, all you have to do is add the </a:t>
            </a:r>
            <a:r>
              <a:rPr lang="en-US" baseline="0" dirty="0" err="1" smtClean="0"/>
              <a:t>hashtag</a:t>
            </a:r>
            <a:r>
              <a:rPr lang="en-US" baseline="0" dirty="0" smtClean="0"/>
              <a:t> “FB” to your tweet and it will automatically appear on your Facebook page. </a:t>
            </a:r>
          </a:p>
          <a:p>
            <a:r>
              <a:rPr lang="en-US" baseline="0" dirty="0" smtClean="0"/>
              <a:t>For example, if you are at at a government media conference and right-to-work legislation is announced, you could use this special </a:t>
            </a:r>
            <a:r>
              <a:rPr lang="en-US" baseline="0" dirty="0" err="1" smtClean="0"/>
              <a:t>hashtag</a:t>
            </a:r>
            <a:r>
              <a:rPr lang="en-US" baseline="0" dirty="0" smtClean="0"/>
              <a:t> and send the post to Facebook as well.</a:t>
            </a:r>
          </a:p>
          <a:p>
            <a:r>
              <a:rPr lang="en-US" baseline="0" dirty="0" smtClean="0"/>
              <a:t>It is a life saver in those crucial moments where time is of the essence.</a:t>
            </a:r>
            <a:endParaRPr lang="en-US" dirty="0" smtClean="0"/>
          </a:p>
        </p:txBody>
      </p:sp>
      <p:sp>
        <p:nvSpPr>
          <p:cNvPr id="4" name="Slide Number Placeholder 3"/>
          <p:cNvSpPr>
            <a:spLocks noGrp="1"/>
          </p:cNvSpPr>
          <p:nvPr>
            <p:ph type="sldNum" sz="quarter" idx="10"/>
          </p:nvPr>
        </p:nvSpPr>
        <p:spPr/>
        <p:txBody>
          <a:bodyPr/>
          <a:lstStyle/>
          <a:p>
            <a:fld id="{53AF1870-575E-C34B-8EFE-A8073A14B0EC}" type="slidenum">
              <a:rPr lang="en-US" smtClean="0"/>
              <a:t>38</a:t>
            </a:fld>
            <a:endParaRPr lang="en-US"/>
          </a:p>
        </p:txBody>
      </p:sp>
    </p:spTree>
    <p:extLst>
      <p:ext uri="{BB962C8B-B14F-4D97-AF65-F5344CB8AC3E}">
        <p14:creationId xmlns:p14="http://schemas.microsoft.com/office/powerpoint/2010/main" val="119293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Facebook added</a:t>
            </a:r>
            <a:r>
              <a:rPr lang="en-US" baseline="0" dirty="0" smtClean="0"/>
              <a:t> a feature to PAGES in 2012 that lets you schedule a post for a specified time in the future. </a:t>
            </a:r>
          </a:p>
          <a:p>
            <a:r>
              <a:rPr lang="en-US" baseline="0" dirty="0" smtClean="0"/>
              <a:t>This feature is NOT available on your personal profile. There you can only back-date posts.</a:t>
            </a:r>
          </a:p>
          <a:p>
            <a:r>
              <a:rPr lang="en-US" baseline="0" dirty="0" smtClean="0"/>
              <a:t>But on PAGES, you can set a post up to launch when you need it by clicking the drop-down menu beside the “POST” button at the bottom right. </a:t>
            </a:r>
          </a:p>
          <a:p>
            <a:r>
              <a:rPr lang="en-US" baseline="0" dirty="0" smtClean="0"/>
              <a:t>Imagine that you are releasing a report at a media conference next Monday. </a:t>
            </a:r>
          </a:p>
          <a:p>
            <a:r>
              <a:rPr lang="en-US" baseline="0" dirty="0" smtClean="0"/>
              <a:t>You send out your media advisory to draw the press to your event. </a:t>
            </a:r>
          </a:p>
          <a:p>
            <a:r>
              <a:rPr lang="en-US" baseline="0" dirty="0" smtClean="0"/>
              <a:t>At the event, you hand out copies and direct people to your website where they can download the full report. </a:t>
            </a:r>
          </a:p>
          <a:p>
            <a:r>
              <a:rPr lang="en-US" baseline="0" dirty="0" smtClean="0"/>
              <a:t>But you can’t afford to let the report become public before your event starts.</a:t>
            </a:r>
          </a:p>
          <a:p>
            <a:r>
              <a:rPr lang="en-US" baseline="0" dirty="0" smtClean="0"/>
              <a:t>So the night before, you set it up to be posted to your website at a particular time.</a:t>
            </a:r>
          </a:p>
          <a:p>
            <a:r>
              <a:rPr lang="en-US" baseline="0" dirty="0" smtClean="0"/>
              <a:t>And you schedule a post to your Facebook page sharing the link to your website. </a:t>
            </a:r>
          </a:p>
          <a:p>
            <a:r>
              <a:rPr lang="en-US" baseline="0" dirty="0" smtClean="0"/>
              <a:t>While you are at the media conference, the report goes public and is bounced out to social media while you are busy hosting the event. </a:t>
            </a:r>
          </a:p>
          <a:p>
            <a:r>
              <a:rPr lang="en-US" baseline="0" dirty="0" smtClean="0"/>
              <a:t>It is MAGIC!</a:t>
            </a:r>
          </a:p>
        </p:txBody>
      </p:sp>
      <p:sp>
        <p:nvSpPr>
          <p:cNvPr id="4" name="Slide Number Placeholder 3"/>
          <p:cNvSpPr>
            <a:spLocks noGrp="1"/>
          </p:cNvSpPr>
          <p:nvPr>
            <p:ph type="sldNum" sz="quarter" idx="10"/>
          </p:nvPr>
        </p:nvSpPr>
        <p:spPr/>
        <p:txBody>
          <a:bodyPr/>
          <a:lstStyle/>
          <a:p>
            <a:fld id="{53AF1870-575E-C34B-8EFE-A8073A14B0EC}" type="slidenum">
              <a:rPr lang="en-US" smtClean="0"/>
              <a:t>39</a:t>
            </a:fld>
            <a:endParaRPr lang="en-US"/>
          </a:p>
        </p:txBody>
      </p:sp>
    </p:spTree>
    <p:extLst>
      <p:ext uri="{BB962C8B-B14F-4D97-AF65-F5344CB8AC3E}">
        <p14:creationId xmlns:p14="http://schemas.microsoft.com/office/powerpoint/2010/main" val="3929186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various Twitter account management platforms – some are free</a:t>
            </a:r>
            <a:r>
              <a:rPr lang="en-US" baseline="0" dirty="0" smtClean="0"/>
              <a:t>, some have a small monthly fee. </a:t>
            </a:r>
          </a:p>
          <a:p>
            <a:r>
              <a:rPr lang="en-US" baseline="0" dirty="0" smtClean="0"/>
              <a:t>No matter which you choose, they are a great help in managing your posts and they are VITAL to those of us who manage multiple accounts.</a:t>
            </a:r>
          </a:p>
          <a:p>
            <a:r>
              <a:rPr lang="en-US" baseline="0" dirty="0" smtClean="0"/>
              <a:t>I use </a:t>
            </a:r>
            <a:r>
              <a:rPr lang="en-US" baseline="0" dirty="0" err="1" smtClean="0"/>
              <a:t>HootSuite</a:t>
            </a:r>
            <a:r>
              <a:rPr lang="en-US" baseline="0" dirty="0" smtClean="0"/>
              <a:t>, but </a:t>
            </a:r>
            <a:r>
              <a:rPr lang="en-US" baseline="0" dirty="0" err="1" smtClean="0"/>
              <a:t>TweetDeck</a:t>
            </a:r>
            <a:r>
              <a:rPr lang="en-US" baseline="0" dirty="0" smtClean="0"/>
              <a:t> is another popular one. They all perform the same essential functions.</a:t>
            </a:r>
          </a:p>
          <a:p>
            <a:r>
              <a:rPr lang="en-US" baseline="0" dirty="0" smtClean="0"/>
              <a:t>Your dashboard allows you to skip between Accounts and schedule posts.</a:t>
            </a:r>
          </a:p>
          <a:p>
            <a:r>
              <a:rPr lang="en-US" baseline="0" dirty="0" smtClean="0"/>
              <a:t>You can write a post, select the sender and decide when it will be posted.</a:t>
            </a:r>
          </a:p>
          <a:p>
            <a:r>
              <a:rPr lang="en-US" baseline="0" dirty="0" smtClean="0"/>
              <a:t>When I am trying to hype an event, I will spend an hour to sit down and write out 3-5 tweets. Then I will set different ones up to be posted by each of my accounts once or twice a day leading up to the event. </a:t>
            </a:r>
          </a:p>
          <a:p>
            <a:r>
              <a:rPr lang="en-US" baseline="0" dirty="0" smtClean="0"/>
              <a:t>Then I spend the rest of the week doing other work to get ready and my tweets keep a-posting … without any additional effort from me.</a:t>
            </a:r>
          </a:p>
        </p:txBody>
      </p:sp>
      <p:sp>
        <p:nvSpPr>
          <p:cNvPr id="4" name="Slide Number Placeholder 3"/>
          <p:cNvSpPr>
            <a:spLocks noGrp="1"/>
          </p:cNvSpPr>
          <p:nvPr>
            <p:ph type="sldNum" sz="quarter" idx="10"/>
          </p:nvPr>
        </p:nvSpPr>
        <p:spPr/>
        <p:txBody>
          <a:bodyPr/>
          <a:lstStyle/>
          <a:p>
            <a:fld id="{53AF1870-575E-C34B-8EFE-A8073A14B0EC}" type="slidenum">
              <a:rPr lang="en-US" smtClean="0"/>
              <a:t>40</a:t>
            </a:fld>
            <a:endParaRPr lang="en-US"/>
          </a:p>
        </p:txBody>
      </p:sp>
    </p:spTree>
    <p:extLst>
      <p:ext uri="{BB962C8B-B14F-4D97-AF65-F5344CB8AC3E}">
        <p14:creationId xmlns:p14="http://schemas.microsoft.com/office/powerpoint/2010/main" val="488753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be passive about your online campaigns and simply hope that they</a:t>
            </a:r>
            <a:r>
              <a:rPr lang="en-US" baseline="0" dirty="0" smtClean="0"/>
              <a:t> will get traction. </a:t>
            </a:r>
          </a:p>
          <a:p>
            <a:endParaRPr lang="en-US" dirty="0" smtClean="0"/>
          </a:p>
          <a:p>
            <a:r>
              <a:rPr lang="en-US" dirty="0" smtClean="0"/>
              <a:t>We</a:t>
            </a:r>
            <a:r>
              <a:rPr lang="en-US" baseline="0" dirty="0" smtClean="0"/>
              <a:t> have all had a friend or colleague ask us to support their event. They send us an email linking to their event with the message “Can you help me get the word out about this.”</a:t>
            </a:r>
          </a:p>
          <a:p>
            <a:r>
              <a:rPr lang="en-US" baseline="0" dirty="0" smtClean="0"/>
              <a:t>You plant your face in your palm!</a:t>
            </a:r>
          </a:p>
          <a:p>
            <a:r>
              <a:rPr lang="en-US" baseline="0" dirty="0" smtClean="0"/>
              <a:t>You are a busy person. Now you have to go to their link, figure out what the event is, think of a tweet, and post it. </a:t>
            </a:r>
          </a:p>
          <a:p>
            <a:r>
              <a:rPr lang="en-US" baseline="0" dirty="0" smtClean="0"/>
              <a:t>That’s a lot of mental energy, and if you are stretched to the limit, you probably don’t do it.</a:t>
            </a:r>
          </a:p>
          <a:p>
            <a:r>
              <a:rPr lang="en-US" baseline="0" dirty="0" smtClean="0"/>
              <a:t>But imagine if you got an email explaining the event, and offering sample tweets that you could easily cut and paste right away. THAT you can handle.</a:t>
            </a:r>
          </a:p>
          <a:p>
            <a:r>
              <a:rPr lang="en-US" baseline="0" dirty="0" smtClean="0"/>
              <a:t>So, don’t just post an event or campaign on social media and hope people promote it, drum up support.</a:t>
            </a:r>
          </a:p>
          <a:p>
            <a:r>
              <a:rPr lang="en-US" b="1" i="1" baseline="0" dirty="0" smtClean="0"/>
              <a:t>[CLICK!]</a:t>
            </a:r>
          </a:p>
          <a:p>
            <a:r>
              <a:rPr lang="en-US" baseline="0" dirty="0" smtClean="0"/>
              <a:t>I have developed a list of 40-80 of my favourite activists.</a:t>
            </a:r>
          </a:p>
          <a:p>
            <a:r>
              <a:rPr lang="en-US" baseline="0" dirty="0" smtClean="0"/>
              <a:t>When I launch a campaign, I send them all an email in BCC so that it looks like it is just to them (that makes them feel more accountable).</a:t>
            </a:r>
          </a:p>
          <a:p>
            <a:r>
              <a:rPr lang="en-US" baseline="0" dirty="0" smtClean="0"/>
              <a:t>I ask for help with my campaign and provide 2-4 sample tweets, so they can easily cut and paste, but don’t feel like they are being told what to say.</a:t>
            </a:r>
          </a:p>
          <a:p>
            <a:r>
              <a:rPr lang="en-US" baseline="0" dirty="0" smtClean="0"/>
              <a:t>If only 5 or 10 of them actually do it, then my initiative gets an immediate boost.</a:t>
            </a:r>
          </a:p>
        </p:txBody>
      </p:sp>
      <p:sp>
        <p:nvSpPr>
          <p:cNvPr id="4" name="Slide Number Placeholder 3"/>
          <p:cNvSpPr>
            <a:spLocks noGrp="1"/>
          </p:cNvSpPr>
          <p:nvPr>
            <p:ph type="sldNum" sz="quarter" idx="10"/>
          </p:nvPr>
        </p:nvSpPr>
        <p:spPr/>
        <p:txBody>
          <a:bodyPr/>
          <a:lstStyle/>
          <a:p>
            <a:fld id="{53AF1870-575E-C34B-8EFE-A8073A14B0EC}" type="slidenum">
              <a:rPr lang="en-US" smtClean="0"/>
              <a:t>41</a:t>
            </a:fld>
            <a:endParaRPr lang="en-US"/>
          </a:p>
        </p:txBody>
      </p:sp>
    </p:spTree>
    <p:extLst>
      <p:ext uri="{BB962C8B-B14F-4D97-AF65-F5344CB8AC3E}">
        <p14:creationId xmlns:p14="http://schemas.microsoft.com/office/powerpoint/2010/main" val="2913160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social</a:t>
            </a:r>
            <a:r>
              <a:rPr lang="en-US" baseline="0" dirty="0" smtClean="0"/>
              <a:t> media presentation would be complete without a photo of a CAT. My apologies. </a:t>
            </a:r>
          </a:p>
          <a:p>
            <a:r>
              <a:rPr lang="en-US" baseline="0" dirty="0" smtClean="0"/>
              <a:t>Have I missed anything? We have a few minutes to discuss other aspects of social media. </a:t>
            </a:r>
          </a:p>
          <a:p>
            <a:r>
              <a:rPr lang="en-US" baseline="0" dirty="0" smtClean="0"/>
              <a:t>Do you have other questions </a:t>
            </a:r>
            <a:r>
              <a:rPr lang="en-US" baseline="0" smtClean="0"/>
              <a:t>or o?</a:t>
            </a:r>
            <a:endParaRPr lang="en-US" dirty="0"/>
          </a:p>
        </p:txBody>
      </p:sp>
      <p:sp>
        <p:nvSpPr>
          <p:cNvPr id="4" name="Slide Number Placeholder 3"/>
          <p:cNvSpPr>
            <a:spLocks noGrp="1"/>
          </p:cNvSpPr>
          <p:nvPr>
            <p:ph type="sldNum" sz="quarter" idx="10"/>
          </p:nvPr>
        </p:nvSpPr>
        <p:spPr/>
        <p:txBody>
          <a:bodyPr/>
          <a:lstStyle/>
          <a:p>
            <a:fld id="{53AF1870-575E-C34B-8EFE-A8073A14B0EC}" type="slidenum">
              <a:rPr lang="en-US" smtClean="0"/>
              <a:t>42</a:t>
            </a:fld>
            <a:endParaRPr lang="en-US"/>
          </a:p>
        </p:txBody>
      </p:sp>
    </p:spTree>
    <p:extLst>
      <p:ext uri="{BB962C8B-B14F-4D97-AF65-F5344CB8AC3E}">
        <p14:creationId xmlns:p14="http://schemas.microsoft.com/office/powerpoint/2010/main" val="2038276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You can view or download this presentation and handouts at:</a:t>
            </a:r>
          </a:p>
          <a:p>
            <a:r>
              <a:rPr lang="en-US" dirty="0" err="1" smtClean="0"/>
              <a:t>www.OFL.ca</a:t>
            </a:r>
            <a:r>
              <a:rPr lang="en-US" dirty="0" smtClean="0"/>
              <a:t>/</a:t>
            </a:r>
            <a:r>
              <a:rPr lang="en-US" dirty="0" err="1" smtClean="0"/>
              <a:t>index.php</a:t>
            </a:r>
            <a:r>
              <a:rPr lang="en-US" dirty="0" smtClean="0"/>
              <a:t>/</a:t>
            </a:r>
            <a:r>
              <a:rPr lang="en-US" dirty="0" err="1" smtClean="0"/>
              <a:t>Solidaritweet</a:t>
            </a: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To sign up for updates from the OFL, text the word “</a:t>
            </a:r>
            <a:r>
              <a:rPr lang="en-US" sz="1200" dirty="0" err="1" smtClean="0"/>
              <a:t>ofl</a:t>
            </a:r>
            <a:r>
              <a:rPr lang="en-US" sz="1200" dirty="0" smtClean="0"/>
              <a:t>” to:</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647-496-5602</a:t>
            </a:r>
          </a:p>
          <a:p>
            <a:endParaRPr lang="en-US" dirty="0"/>
          </a:p>
        </p:txBody>
      </p:sp>
      <p:sp>
        <p:nvSpPr>
          <p:cNvPr id="4" name="Slide Number Placeholder 3"/>
          <p:cNvSpPr>
            <a:spLocks noGrp="1"/>
          </p:cNvSpPr>
          <p:nvPr>
            <p:ph type="sldNum" sz="quarter" idx="10"/>
          </p:nvPr>
        </p:nvSpPr>
        <p:spPr/>
        <p:txBody>
          <a:bodyPr/>
          <a:lstStyle/>
          <a:p>
            <a:fld id="{53AF1870-575E-C34B-8EFE-A8073A14B0EC}" type="slidenum">
              <a:rPr lang="en-US" smtClean="0"/>
              <a:t>43</a:t>
            </a:fld>
            <a:endParaRPr lang="en-US"/>
          </a:p>
        </p:txBody>
      </p:sp>
    </p:spTree>
    <p:extLst>
      <p:ext uri="{BB962C8B-B14F-4D97-AF65-F5344CB8AC3E}">
        <p14:creationId xmlns:p14="http://schemas.microsoft.com/office/powerpoint/2010/main" val="3009022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Almost</a:t>
            </a:r>
            <a:r>
              <a:rPr lang="en-US" baseline="0" dirty="0" smtClean="0"/>
              <a:t> more important than the advent of the internet and the development of Social Media, is the incredible pervasiveness of smart phones.</a:t>
            </a:r>
          </a:p>
          <a:p>
            <a:r>
              <a:rPr lang="en-US" baseline="0" dirty="0" smtClean="0"/>
              <a:t>Almost more important than the social media applications themselves is the fact that almost every person in our society now walks around with a telephone/video camera/web browser/</a:t>
            </a:r>
            <a:r>
              <a:rPr lang="en-US" baseline="0" dirty="0" err="1" smtClean="0"/>
              <a:t>emailer</a:t>
            </a:r>
            <a:r>
              <a:rPr lang="en-US" baseline="0" dirty="0" smtClean="0"/>
              <a:t> and mini computer with them at all times.</a:t>
            </a:r>
          </a:p>
          <a:p>
            <a:r>
              <a:rPr lang="en-US" dirty="0" smtClean="0"/>
              <a:t>If you</a:t>
            </a:r>
            <a:r>
              <a:rPr lang="en-US" baseline="0" dirty="0" smtClean="0"/>
              <a:t> want to see just how far we have come, look at the difference 8 years can make by comparing these two photos of the papal proclamation in 2005 versus 2013. </a:t>
            </a:r>
          </a:p>
          <a:p>
            <a:r>
              <a:rPr lang="en-US" baseline="0" dirty="0" smtClean="0"/>
              <a:t>The first picture has a sold flip phone recording in the lower right. </a:t>
            </a:r>
          </a:p>
          <a:p>
            <a:r>
              <a:rPr lang="en-US" b="1" i="1" baseline="0" dirty="0" smtClean="0"/>
              <a:t>[CLICK!]</a:t>
            </a:r>
          </a:p>
          <a:p>
            <a:r>
              <a:rPr lang="en-US" baseline="0" dirty="0" smtClean="0"/>
              <a:t>In the second photo, it looks like a candlelight vigil, with the crowd utterly illuminated with device screens. </a:t>
            </a:r>
          </a:p>
          <a:p>
            <a:r>
              <a:rPr lang="en-US" baseline="0" dirty="0" smtClean="0"/>
              <a:t>As union activists, we need to harness that power.</a:t>
            </a:r>
            <a:endParaRPr lang="en-US" dirty="0"/>
          </a:p>
        </p:txBody>
      </p:sp>
      <p:sp>
        <p:nvSpPr>
          <p:cNvPr id="4" name="Slide Number Placeholder 3"/>
          <p:cNvSpPr>
            <a:spLocks noGrp="1"/>
          </p:cNvSpPr>
          <p:nvPr>
            <p:ph type="sldNum" sz="quarter" idx="10"/>
          </p:nvPr>
        </p:nvSpPr>
        <p:spPr/>
        <p:txBody>
          <a:bodyPr/>
          <a:lstStyle/>
          <a:p>
            <a:fld id="{53AF1870-575E-C34B-8EFE-A8073A14B0EC}" type="slidenum">
              <a:rPr lang="en-US" smtClean="0"/>
              <a:t>4</a:t>
            </a:fld>
            <a:endParaRPr lang="en-US"/>
          </a:p>
        </p:txBody>
      </p:sp>
    </p:spTree>
    <p:extLst>
      <p:ext uri="{BB962C8B-B14F-4D97-AF65-F5344CB8AC3E}">
        <p14:creationId xmlns:p14="http://schemas.microsoft.com/office/powerpoint/2010/main" val="3785818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social media has a similarly small and corporate ownership, the premise of the these applications is that it is the USERS who add the content (and the value). </a:t>
            </a:r>
          </a:p>
          <a:p>
            <a:r>
              <a:rPr lang="en-US" baseline="0" dirty="0" smtClean="0"/>
              <a:t>In many cases, users can also develop applications that expand the platform.</a:t>
            </a:r>
          </a:p>
          <a:p>
            <a:r>
              <a:rPr lang="en-US" baseline="0" dirty="0" smtClean="0"/>
              <a:t>In many cases, reporters can no longer count on their traditional media for break news. Because if they wait for broadcast or publication, people like you will have beaten them to the punch. </a:t>
            </a:r>
          </a:p>
          <a:p>
            <a:r>
              <a:rPr lang="en-US" baseline="0" dirty="0" smtClean="0"/>
              <a:t>… BUT it also does so much more. It allows us to go to where our members are, find new audiences, keep them engaged and amplify social pressure.</a:t>
            </a:r>
          </a:p>
          <a:p>
            <a:r>
              <a:rPr lang="en-US" baseline="0" dirty="0" smtClean="0"/>
              <a:t>In short, social media increases our ORGANIZING potential.</a:t>
            </a:r>
          </a:p>
          <a:p>
            <a:endParaRPr lang="en-US" dirty="0"/>
          </a:p>
        </p:txBody>
      </p:sp>
      <p:sp>
        <p:nvSpPr>
          <p:cNvPr id="4" name="Slide Number Placeholder 3"/>
          <p:cNvSpPr>
            <a:spLocks noGrp="1"/>
          </p:cNvSpPr>
          <p:nvPr>
            <p:ph type="sldNum" sz="quarter" idx="10"/>
          </p:nvPr>
        </p:nvSpPr>
        <p:spPr/>
        <p:txBody>
          <a:bodyPr/>
          <a:lstStyle/>
          <a:p>
            <a:fld id="{53AF1870-575E-C34B-8EFE-A8073A14B0EC}" type="slidenum">
              <a:rPr lang="en-US" smtClean="0"/>
              <a:t>5</a:t>
            </a:fld>
            <a:endParaRPr lang="en-US"/>
          </a:p>
        </p:txBody>
      </p:sp>
    </p:spTree>
    <p:extLst>
      <p:ext uri="{BB962C8B-B14F-4D97-AF65-F5344CB8AC3E}">
        <p14:creationId xmlns:p14="http://schemas.microsoft.com/office/powerpoint/2010/main" val="279493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all watche</a:t>
            </a:r>
            <a:r>
              <a:rPr lang="en-US" baseline="0" dirty="0" smtClean="0"/>
              <a:t>d the “Arab Spring” in 2011 with awe as we learned of the amazing organizing potential of social media.</a:t>
            </a:r>
          </a:p>
          <a:p>
            <a:r>
              <a:rPr lang="en-US" baseline="0" dirty="0" smtClean="0"/>
              <a:t>Twitter and Facebook allowed for the creation of a new kind of movement. It was leaderless, it was immediate, it was nimble and it was irrepressible. </a:t>
            </a:r>
          </a:p>
          <a:p>
            <a:r>
              <a:rPr lang="en-US" baseline="0" dirty="0" smtClean="0"/>
              <a:t>Rallies were called on Facebook, Twitter was used to out-maneuver the police and all of it happened before the eyes of the international community.</a:t>
            </a:r>
          </a:p>
          <a:p>
            <a:r>
              <a:rPr lang="en-US" baseline="0" dirty="0" smtClean="0"/>
              <a:t>The model quickly spread from Egypt to Libya to Syria and across North Africa. In Canada, helped inspire the Occupy Movement, Québec student protests and Idle No More.</a:t>
            </a:r>
          </a:p>
          <a:p>
            <a:r>
              <a:rPr lang="en-US" baseline="0" dirty="0" smtClean="0"/>
              <a:t>But it is important to learn the lessons it taught us. </a:t>
            </a:r>
          </a:p>
          <a:p>
            <a:r>
              <a:rPr lang="en-US" dirty="0" err="1" smtClean="0"/>
              <a:t>Wael</a:t>
            </a:r>
            <a:r>
              <a:rPr lang="en-US" baseline="0" dirty="0" smtClean="0"/>
              <a:t> </a:t>
            </a:r>
            <a:r>
              <a:rPr lang="en-US" baseline="0" dirty="0" err="1" smtClean="0"/>
              <a:t>Ghonim</a:t>
            </a:r>
            <a:r>
              <a:rPr lang="en-US" baseline="0" dirty="0" smtClean="0"/>
              <a:t> was an Egyptian activist who started the Facebook page, “We Are All </a:t>
            </a:r>
            <a:r>
              <a:rPr lang="en-US" baseline="0" dirty="0" err="1" smtClean="0"/>
              <a:t>Khaled</a:t>
            </a:r>
            <a:r>
              <a:rPr lang="en-US" baseline="0" dirty="0" smtClean="0"/>
              <a:t> Said” in honour a protester disappeared by the police. </a:t>
            </a:r>
          </a:p>
          <a:p>
            <a:r>
              <a:rPr lang="en-US" baseline="0" dirty="0" smtClean="0"/>
              <a:t>His page rapidly grew to over 100,000 followers and he was arrested and hidden in a secret jail.</a:t>
            </a:r>
          </a:p>
          <a:p>
            <a:r>
              <a:rPr lang="en-US" baseline="0" dirty="0" smtClean="0"/>
              <a:t>Connected through the internet, an international community instantly rallied to his cause and ultimately secured his release.</a:t>
            </a:r>
          </a:p>
          <a:p>
            <a:r>
              <a:rPr lang="en-US" b="1" i="1" baseline="0" dirty="0" smtClean="0"/>
              <a:t>[CLICK!]</a:t>
            </a:r>
          </a:p>
          <a:p>
            <a:r>
              <a:rPr lang="en-US" baseline="0" dirty="0" smtClean="0"/>
              <a:t>In </a:t>
            </a:r>
            <a:r>
              <a:rPr lang="en-US" baseline="0" dirty="0" err="1" smtClean="0"/>
              <a:t>Ghonim’s</a:t>
            </a:r>
            <a:r>
              <a:rPr lang="en-US" baseline="0" dirty="0" smtClean="0"/>
              <a:t> book, “Revolution 2.0”, he says:</a:t>
            </a:r>
          </a:p>
          <a:p>
            <a:r>
              <a:rPr lang="en-US" baseline="0" dirty="0" smtClean="0"/>
              <a:t>“The revolution was on the streets. It was not on Facebook, it was not on Twitter. Those were the tools to relay information, to tell people the truth about what’s happening on the ground.”</a:t>
            </a:r>
          </a:p>
          <a:p>
            <a:r>
              <a:rPr lang="en-US" baseline="0" dirty="0" smtClean="0"/>
              <a:t>Just like any tool, social media platforms can assist, or even enhance, our work, but they cannot replace face-to-face organizing.</a:t>
            </a:r>
          </a:p>
          <a:p>
            <a:endParaRPr lang="en-US" dirty="0"/>
          </a:p>
        </p:txBody>
      </p:sp>
      <p:sp>
        <p:nvSpPr>
          <p:cNvPr id="4" name="Slide Number Placeholder 3"/>
          <p:cNvSpPr>
            <a:spLocks noGrp="1"/>
          </p:cNvSpPr>
          <p:nvPr>
            <p:ph type="sldNum" sz="quarter" idx="10"/>
          </p:nvPr>
        </p:nvSpPr>
        <p:spPr/>
        <p:txBody>
          <a:bodyPr/>
          <a:lstStyle/>
          <a:p>
            <a:fld id="{53AF1870-575E-C34B-8EFE-A8073A14B0EC}" type="slidenum">
              <a:rPr lang="en-US" smtClean="0"/>
              <a:t>6</a:t>
            </a:fld>
            <a:endParaRPr lang="en-US"/>
          </a:p>
        </p:txBody>
      </p:sp>
    </p:spTree>
    <p:extLst>
      <p:ext uri="{BB962C8B-B14F-4D97-AF65-F5344CB8AC3E}">
        <p14:creationId xmlns:p14="http://schemas.microsoft.com/office/powerpoint/2010/main" val="1067099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Wael’s</a:t>
            </a:r>
            <a:r>
              <a:rPr lang="en-US" dirty="0" smtClean="0"/>
              <a:t> point is one that you should take to heart. We must be thoughtful</a:t>
            </a:r>
            <a:r>
              <a:rPr lang="en-US" baseline="0" dirty="0" smtClean="0"/>
              <a:t> and</a:t>
            </a:r>
            <a:r>
              <a:rPr lang="en-US" dirty="0" smtClean="0"/>
              <a:t> strategic</a:t>
            </a:r>
            <a:r>
              <a:rPr lang="en-US" baseline="0" dirty="0" smtClean="0"/>
              <a:t> in our campaigns … and we must remember that our movements are made up of people! </a:t>
            </a:r>
            <a:endParaRPr lang="en-US" dirty="0" smtClean="0"/>
          </a:p>
          <a:p>
            <a:r>
              <a:rPr lang="en-US" dirty="0" smtClean="0"/>
              <a:t>You don’t use a hammer for every home repair or a megaphone</a:t>
            </a:r>
            <a:r>
              <a:rPr lang="en-US" baseline="0" dirty="0" smtClean="0"/>
              <a:t> for every campaign. </a:t>
            </a:r>
          </a:p>
          <a:p>
            <a:r>
              <a:rPr lang="en-US" baseline="0" dirty="0" smtClean="0"/>
              <a:t>There are times for street protests, others for negotiations petitions, radio ads … or plant occupations.</a:t>
            </a:r>
          </a:p>
          <a:p>
            <a:r>
              <a:rPr lang="en-US" baseline="0" dirty="0" smtClean="0"/>
              <a:t>The same goes for social media. A twitter campaign doesn’t serve every issue or reach every audience. </a:t>
            </a:r>
          </a:p>
          <a:p>
            <a:r>
              <a:rPr lang="en-US" baseline="0" dirty="0" smtClean="0"/>
              <a:t>You can waste a lot of time and effort on misplaced tactics.</a:t>
            </a:r>
          </a:p>
          <a:p>
            <a:r>
              <a:rPr lang="en-US" baseline="0" dirty="0" smtClean="0"/>
              <a:t>Social media is incredible way to reach new audiences or keep existing ones engaged. You can tap into new networks to amplify your message.</a:t>
            </a:r>
          </a:p>
          <a:p>
            <a:r>
              <a:rPr lang="en-US" baseline="0" dirty="0" smtClean="0"/>
              <a:t>All of these attributes can give us unprecedented outreach capacity ... But social media is NEVER an alternative for face-to-face organizing. </a:t>
            </a:r>
          </a:p>
          <a:p>
            <a:r>
              <a:rPr lang="en-US" baseline="0" dirty="0" smtClean="0"/>
              <a:t>It is only a supplement to traditional organizing.</a:t>
            </a:r>
          </a:p>
          <a:p>
            <a:r>
              <a:rPr lang="en-US" baseline="0" dirty="0" smtClean="0"/>
              <a:t>There is no substitute for the type of connection that you can made in person.</a:t>
            </a:r>
          </a:p>
        </p:txBody>
      </p:sp>
      <p:sp>
        <p:nvSpPr>
          <p:cNvPr id="4" name="Slide Number Placeholder 3"/>
          <p:cNvSpPr>
            <a:spLocks noGrp="1"/>
          </p:cNvSpPr>
          <p:nvPr>
            <p:ph type="sldNum" sz="quarter" idx="10"/>
          </p:nvPr>
        </p:nvSpPr>
        <p:spPr/>
        <p:txBody>
          <a:bodyPr/>
          <a:lstStyle/>
          <a:p>
            <a:fld id="{53AF1870-575E-C34B-8EFE-A8073A14B0EC}" type="slidenum">
              <a:rPr lang="en-US" smtClean="0"/>
              <a:t>7</a:t>
            </a:fld>
            <a:endParaRPr lang="en-US"/>
          </a:p>
        </p:txBody>
      </p:sp>
    </p:spTree>
    <p:extLst>
      <p:ext uri="{BB962C8B-B14F-4D97-AF65-F5344CB8AC3E}">
        <p14:creationId xmlns:p14="http://schemas.microsoft.com/office/powerpoint/2010/main" val="314958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when launching an</a:t>
            </a:r>
            <a:r>
              <a:rPr lang="en-US" baseline="0" dirty="0" smtClean="0"/>
              <a:t> online</a:t>
            </a:r>
            <a:r>
              <a:rPr lang="en-US" dirty="0" smtClean="0"/>
              <a:t> campaign,</a:t>
            </a:r>
            <a:r>
              <a:rPr lang="en-US" baseline="0" dirty="0" smtClean="0"/>
              <a:t> it is important to select the appropriate tools.</a:t>
            </a:r>
          </a:p>
          <a:p>
            <a:r>
              <a:rPr lang="en-US" baseline="0" dirty="0" smtClean="0"/>
              <a:t>So let’s compare three of the most popular platforms and understand their function in order to better evaluate their usefulness. </a:t>
            </a:r>
          </a:p>
          <a:p>
            <a:r>
              <a:rPr lang="en-US" baseline="0" dirty="0" smtClean="0"/>
              <a:t>Of course, all three platforms are also used for commercial purposes and celebrities, but that isn’t germane to our discussion here. I am going to make the case that only Facebook and Twitter are useful for political organizing. </a:t>
            </a:r>
            <a:r>
              <a:rPr lang="en-US" baseline="0" dirty="0" err="1" smtClean="0"/>
              <a:t>Instagram</a:t>
            </a:r>
            <a:r>
              <a:rPr lang="en-US" baseline="0" dirty="0" smtClean="0"/>
              <a:t>, which has now superseded Twitter in the number of users really isn’t a tool suited for political organizing, outside of a Politician like Thomas </a:t>
            </a:r>
            <a:r>
              <a:rPr lang="en-US" baseline="0" dirty="0" err="1" smtClean="0"/>
              <a:t>Mulcair</a:t>
            </a:r>
            <a:r>
              <a:rPr lang="en-US" baseline="0" dirty="0" smtClean="0"/>
              <a:t> who is building a loyal following.</a:t>
            </a:r>
          </a:p>
          <a:p>
            <a:r>
              <a:rPr lang="en-US" b="1" i="1" u="none" baseline="0" dirty="0" smtClean="0"/>
              <a:t>[CLICK!]</a:t>
            </a:r>
          </a:p>
          <a:p>
            <a:r>
              <a:rPr lang="en-US" b="1" baseline="0" dirty="0" smtClean="0"/>
              <a:t>Facebook</a:t>
            </a:r>
            <a:r>
              <a:rPr lang="en-US" baseline="0" dirty="0" smtClean="0"/>
              <a:t> is in equal measure social and political. It is limited to your friends and you can control who sees what content. It is really meant to be structured the way you would structure </a:t>
            </a:r>
            <a:r>
              <a:rPr lang="en-US" u="sng" baseline="0" dirty="0" smtClean="0"/>
              <a:t>real</a:t>
            </a:r>
            <a:r>
              <a:rPr lang="en-US" baseline="0" dirty="0" smtClean="0"/>
              <a:t> friendships, with different friend circles, family and colleagues or acquaintances. You can share text, photos or videos just as easily. You can create groups or events that are open or invite-only. For these reasons, it is a great organizing tool because you can outreach to your networks and connect them with other networks. (</a:t>
            </a:r>
            <a:r>
              <a:rPr lang="en-US" b="1" baseline="0" dirty="0" err="1" smtClean="0"/>
              <a:t>GooglePlus</a:t>
            </a:r>
            <a:r>
              <a:rPr lang="en-US" baseline="0" dirty="0" smtClean="0"/>
              <a:t> works on the same principle, but doesn’t have nearly the number of users as Facebook, so we aren’t going to devote time to it.)</a:t>
            </a:r>
          </a:p>
          <a:p>
            <a:pPr marL="0" marR="0" indent="0" algn="l" defTabSz="457200" rtl="0" eaLnBrk="1" fontAlgn="auto" latinLnBrk="0" hangingPunct="1">
              <a:lnSpc>
                <a:spcPct val="100000"/>
              </a:lnSpc>
              <a:spcBef>
                <a:spcPts val="0"/>
              </a:spcBef>
              <a:spcAft>
                <a:spcPts val="0"/>
              </a:spcAft>
              <a:buClrTx/>
              <a:buSzTx/>
              <a:buFontTx/>
              <a:buNone/>
              <a:tabLst/>
              <a:defRPr/>
            </a:pPr>
            <a:r>
              <a:rPr lang="en-US" b="1" i="1" u="none" baseline="0" dirty="0" smtClean="0"/>
              <a:t>[CLICK!]</a:t>
            </a:r>
          </a:p>
          <a:p>
            <a:r>
              <a:rPr lang="en-US" b="1" baseline="0" dirty="0" smtClean="0"/>
              <a:t>Twitter</a:t>
            </a:r>
            <a:r>
              <a:rPr lang="en-US" baseline="0" dirty="0" smtClean="0"/>
              <a:t> is primarily a public tool, which makes it suited for politics and ideas, but not really for social stuff. Twitter is intended to operate like a public bulletin board where you post, share and comment on news and ideas. You can close your Twitter account to make it private, but what’s the point? </a:t>
            </a:r>
          </a:p>
          <a:p>
            <a:r>
              <a:rPr lang="en-US" baseline="0" dirty="0" smtClean="0"/>
              <a:t>When you tweet, you enter the public dialogue; you become the media. It is a text driven tool that allows photos and videos, but they only ever supplement the text. For these reasons, it is an ideal tool for reaching people you DON’T know, for connecting with reporters or targeting politicians.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i="1" u="none" baseline="0" dirty="0" smtClean="0"/>
              <a:t>[CLICK!]</a:t>
            </a:r>
          </a:p>
          <a:p>
            <a:r>
              <a:rPr lang="en-US" b="1" baseline="0" dirty="0" err="1" smtClean="0"/>
              <a:t>Instagram</a:t>
            </a:r>
            <a:r>
              <a:rPr lang="en-US" baseline="0" dirty="0" smtClean="0"/>
              <a:t> is primarily a photo sharing site. Some professional photographers use it to showcase their work, but most of us use it as a sort of photo diary. But the most interesting stuff is the beautiful stuff. </a:t>
            </a:r>
          </a:p>
          <a:p>
            <a:r>
              <a:rPr lang="en-US" baseline="0" dirty="0" smtClean="0"/>
              <a:t>It is most often used as a public tool for looking at pleasing pictures of the things that interest you: food, products, celebrities, photographers or stylists. It is a lot of fun, but not much of an organizing tool. Frankly, if it is intended for sharing pretty pictures, then photos of union meetings in dour rooms have very little appeal. For that reason, we are NOT going to examine how to use </a:t>
            </a:r>
            <a:r>
              <a:rPr lang="en-US" baseline="0" dirty="0" err="1" smtClean="0"/>
              <a:t>Instagram</a:t>
            </a:r>
            <a:r>
              <a:rPr lang="en-US" baseline="0" dirty="0" smtClean="0"/>
              <a:t>. (</a:t>
            </a:r>
            <a:r>
              <a:rPr lang="en-US" b="1" baseline="0" dirty="0" err="1" smtClean="0"/>
              <a:t>Pinterest</a:t>
            </a:r>
            <a:r>
              <a:rPr lang="en-US" baseline="0" dirty="0" smtClean="0"/>
              <a:t> is another tool that is primarily useful for marketing, inspiration or research. I use it for researching </a:t>
            </a:r>
            <a:r>
              <a:rPr lang="en-US" baseline="0" dirty="0" err="1" smtClean="0"/>
              <a:t>infographics</a:t>
            </a:r>
            <a:r>
              <a:rPr lang="en-US" baseline="0" dirty="0" smtClean="0"/>
              <a:t> and design ideas, but have yet to see it used effectively for political organizing.)</a:t>
            </a:r>
          </a:p>
        </p:txBody>
      </p:sp>
      <p:sp>
        <p:nvSpPr>
          <p:cNvPr id="4" name="Slide Number Placeholder 3"/>
          <p:cNvSpPr>
            <a:spLocks noGrp="1"/>
          </p:cNvSpPr>
          <p:nvPr>
            <p:ph type="sldNum" sz="quarter" idx="10"/>
          </p:nvPr>
        </p:nvSpPr>
        <p:spPr/>
        <p:txBody>
          <a:bodyPr/>
          <a:lstStyle/>
          <a:p>
            <a:fld id="{53AF1870-575E-C34B-8EFE-A8073A14B0EC}" type="slidenum">
              <a:rPr lang="en-US" smtClean="0"/>
              <a:t>8</a:t>
            </a:fld>
            <a:endParaRPr lang="en-US"/>
          </a:p>
        </p:txBody>
      </p:sp>
    </p:spTree>
    <p:extLst>
      <p:ext uri="{BB962C8B-B14F-4D97-AF65-F5344CB8AC3E}">
        <p14:creationId xmlns:p14="http://schemas.microsoft.com/office/powerpoint/2010/main" val="36757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trick</a:t>
            </a:r>
            <a:r>
              <a:rPr lang="en-US" baseline="0" dirty="0" smtClean="0"/>
              <a:t> to using any social media for political organizing is to approach it like we approach everything else … as an </a:t>
            </a:r>
            <a:r>
              <a:rPr lang="en-US" b="1" baseline="0" dirty="0" smtClean="0"/>
              <a:t>ORGANIZER</a:t>
            </a:r>
            <a:r>
              <a:rPr lang="en-US" baseline="0" dirty="0" smtClean="0"/>
              <a:t>!</a:t>
            </a:r>
          </a:p>
          <a:p>
            <a:r>
              <a:rPr lang="en-US" baseline="0" dirty="0" smtClean="0"/>
              <a:t>I think you will find that all of the same principles apply. </a:t>
            </a:r>
          </a:p>
          <a:p>
            <a:r>
              <a:rPr lang="en-US" baseline="0" dirty="0" smtClean="0"/>
              <a:t>First, you need to remember that the internet has little to do with </a:t>
            </a:r>
            <a:r>
              <a:rPr lang="en-US" b="1" u="sng" baseline="0" dirty="0" smtClean="0"/>
              <a:t>technology</a:t>
            </a:r>
            <a:r>
              <a:rPr lang="en-US" baseline="0" dirty="0" smtClean="0"/>
              <a:t> and everything to do with </a:t>
            </a:r>
            <a:r>
              <a:rPr lang="en-US" b="1" u="sng" baseline="0" dirty="0" smtClean="0"/>
              <a:t>people</a:t>
            </a:r>
            <a:r>
              <a:rPr lang="en-US" baseline="0" dirty="0" smtClean="0"/>
              <a:t>.  After all, very few of us are coders and all of us are users.</a:t>
            </a:r>
          </a:p>
          <a:p>
            <a:r>
              <a:rPr lang="en-US" baseline="0" dirty="0" smtClean="0"/>
              <a:t>The distance and the anonymity of the internet can change the rules of the game … and they make it a breeding ground for haters.</a:t>
            </a:r>
          </a:p>
          <a:p>
            <a:r>
              <a:rPr lang="en-US" baseline="0" dirty="0" smtClean="0"/>
              <a:t>It is much harder to be sincere, to be empathetic, to be subtle or to secure commitments.</a:t>
            </a:r>
          </a:p>
          <a:p>
            <a:r>
              <a:rPr lang="en-US" baseline="0" dirty="0" smtClean="0"/>
              <a:t>But that is what we have to do. We are trying to win hearts and minds, we are trying to inspire people that change is possible and convince them that their effort can make a difference.</a:t>
            </a:r>
          </a:p>
          <a:p>
            <a:r>
              <a:rPr lang="en-US" baseline="0" dirty="0" smtClean="0"/>
              <a:t>So, we need to be positive, hopeful, inviting, accessible and engaging. </a:t>
            </a:r>
            <a:endParaRPr lang="en-US" dirty="0"/>
          </a:p>
        </p:txBody>
      </p:sp>
      <p:sp>
        <p:nvSpPr>
          <p:cNvPr id="4" name="Slide Number Placeholder 3"/>
          <p:cNvSpPr>
            <a:spLocks noGrp="1"/>
          </p:cNvSpPr>
          <p:nvPr>
            <p:ph type="sldNum" sz="quarter" idx="10"/>
          </p:nvPr>
        </p:nvSpPr>
        <p:spPr/>
        <p:txBody>
          <a:bodyPr/>
          <a:lstStyle/>
          <a:p>
            <a:fld id="{53AF1870-575E-C34B-8EFE-A8073A14B0EC}" type="slidenum">
              <a:rPr lang="en-US" smtClean="0"/>
              <a:t>9</a:t>
            </a:fld>
            <a:endParaRPr lang="en-US"/>
          </a:p>
        </p:txBody>
      </p:sp>
    </p:spTree>
    <p:extLst>
      <p:ext uri="{BB962C8B-B14F-4D97-AF65-F5344CB8AC3E}">
        <p14:creationId xmlns:p14="http://schemas.microsoft.com/office/powerpoint/2010/main" val="3575652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 you putting yourself at risk</a:t>
            </a:r>
            <a:r>
              <a:rPr lang="en-US" baseline="0" dirty="0" smtClean="0"/>
              <a:t> by posting to social media? Not if you act sensibly! </a:t>
            </a:r>
          </a:p>
          <a:p>
            <a:r>
              <a:rPr lang="en-US" baseline="0" dirty="0" smtClean="0"/>
              <a:t>The trick to successfully managing social media is the degree to which you conduct yourself online with the same integrity you do in person.</a:t>
            </a:r>
          </a:p>
          <a:p>
            <a:r>
              <a:rPr lang="en-US" baseline="0" dirty="0" smtClean="0"/>
              <a:t>Let’s not be naïve. Don’t say say anything online that you </a:t>
            </a:r>
            <a:r>
              <a:rPr lang="en-US" baseline="0" dirty="0" err="1" smtClean="0"/>
              <a:t>wouldn</a:t>
            </a:r>
            <a:r>
              <a:rPr lang="fr-FR" baseline="0" dirty="0" smtClean="0"/>
              <a:t>’</a:t>
            </a:r>
            <a:r>
              <a:rPr lang="en-US" baseline="0" dirty="0" smtClean="0"/>
              <a:t>t print on the side of a Good Year blimp. </a:t>
            </a:r>
          </a:p>
          <a:p>
            <a:r>
              <a:rPr lang="en-US" b="1" i="1" baseline="0" dirty="0" smtClean="0"/>
              <a:t>[CLICK!]</a:t>
            </a:r>
          </a:p>
          <a:p>
            <a:r>
              <a:rPr lang="en-US" baseline="0" dirty="0" smtClean="0"/>
              <a:t>Put another way, if you are comfortable saying it into a megaphone, you can probably say it online. </a:t>
            </a:r>
          </a:p>
          <a:p>
            <a:r>
              <a:rPr lang="en-US" baseline="0" dirty="0" smtClean="0"/>
              <a:t>Be smart, think about the public image you want to project and never tweet in anger. PAUSE, give yourself sober second thought and don’t let haters drag you into emotional tirades. </a:t>
            </a:r>
          </a:p>
          <a:p>
            <a:r>
              <a:rPr lang="en-US" baseline="0" dirty="0" smtClean="0"/>
              <a:t>You do those things and you are effectively managing the risk. </a:t>
            </a:r>
          </a:p>
          <a:p>
            <a:r>
              <a:rPr lang="en-US" baseline="0" dirty="0" smtClean="0"/>
              <a:t>And stacked up against those odds, the benefits of social media outreach are far too important to pass up.</a:t>
            </a:r>
            <a:endParaRPr lang="en-US" dirty="0"/>
          </a:p>
        </p:txBody>
      </p:sp>
      <p:sp>
        <p:nvSpPr>
          <p:cNvPr id="4" name="Slide Number Placeholder 3"/>
          <p:cNvSpPr>
            <a:spLocks noGrp="1"/>
          </p:cNvSpPr>
          <p:nvPr>
            <p:ph type="sldNum" sz="quarter" idx="10"/>
          </p:nvPr>
        </p:nvSpPr>
        <p:spPr/>
        <p:txBody>
          <a:bodyPr/>
          <a:lstStyle/>
          <a:p>
            <a:fld id="{53AF1870-575E-C34B-8EFE-A8073A14B0EC}" type="slidenum">
              <a:rPr lang="en-US" smtClean="0"/>
              <a:t>10</a:t>
            </a:fld>
            <a:endParaRPr lang="en-US"/>
          </a:p>
        </p:txBody>
      </p:sp>
    </p:spTree>
    <p:extLst>
      <p:ext uri="{BB962C8B-B14F-4D97-AF65-F5344CB8AC3E}">
        <p14:creationId xmlns:p14="http://schemas.microsoft.com/office/powerpoint/2010/main" val="1056078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291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8261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138390"/>
            <a:ext cx="6400800" cy="1752600"/>
          </a:xfrm>
        </p:spPr>
        <p:txBody>
          <a:bodyPr/>
          <a:lstStyle>
            <a:lvl1pPr marL="0" indent="0" algn="ctr">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Tree>
    <p:extLst>
      <p:ext uri="{BB962C8B-B14F-4D97-AF65-F5344CB8AC3E}">
        <p14:creationId xmlns:p14="http://schemas.microsoft.com/office/powerpoint/2010/main" val="947945245"/>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776745654"/>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89941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1399223"/>
            <a:ext cx="7772400" cy="1500187"/>
          </a:xfrm>
        </p:spPr>
        <p:txBody>
          <a:bodyPr anchor="b"/>
          <a:lstStyle>
            <a:lvl1pPr marL="0" indent="0">
              <a:buNone/>
              <a:defRPr sz="2000">
                <a:solidFill>
                  <a:srgbClr val="D9D9D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smtClean="0"/>
              <a:t>Click to edit Master text styles</a:t>
            </a:r>
          </a:p>
        </p:txBody>
      </p:sp>
    </p:spTree>
    <p:extLst>
      <p:ext uri="{BB962C8B-B14F-4D97-AF65-F5344CB8AC3E}">
        <p14:creationId xmlns:p14="http://schemas.microsoft.com/office/powerpoint/2010/main" val="447110579"/>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1"/>
            <a:ext cx="4038600" cy="386008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1"/>
            <a:ext cx="4038600" cy="386008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514165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bg1">
                    <a:lumMod val="8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smtClean="0"/>
              <a:t>Click to edit Master text styles</a:t>
            </a:r>
          </a:p>
        </p:txBody>
      </p:sp>
      <p:sp>
        <p:nvSpPr>
          <p:cNvPr id="4" name="Content Placeholder 3"/>
          <p:cNvSpPr>
            <a:spLocks noGrp="1"/>
          </p:cNvSpPr>
          <p:nvPr>
            <p:ph sz="half" idx="2"/>
          </p:nvPr>
        </p:nvSpPr>
        <p:spPr>
          <a:xfrm>
            <a:off x="457200" y="2174875"/>
            <a:ext cx="4040188" cy="32735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bg1">
                    <a:lumMod val="8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smtClean="0"/>
              <a:t>Click to edit Master text styles</a:t>
            </a:r>
          </a:p>
        </p:txBody>
      </p:sp>
      <p:sp>
        <p:nvSpPr>
          <p:cNvPr id="6" name="Content Placeholder 5"/>
          <p:cNvSpPr>
            <a:spLocks noGrp="1"/>
          </p:cNvSpPr>
          <p:nvPr>
            <p:ph sz="quarter" idx="4"/>
          </p:nvPr>
        </p:nvSpPr>
        <p:spPr>
          <a:xfrm>
            <a:off x="4645025" y="2174875"/>
            <a:ext cx="4041775" cy="32735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616574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4163558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807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1"/>
            <a:ext cx="5111750" cy="52347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1"/>
            <a:ext cx="3008313" cy="407266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smtClean="0"/>
              <a:t>Click to edit Master text styles</a:t>
            </a:r>
          </a:p>
        </p:txBody>
      </p:sp>
    </p:spTree>
    <p:extLst>
      <p:ext uri="{BB962C8B-B14F-4D97-AF65-F5344CB8AC3E}">
        <p14:creationId xmlns:p14="http://schemas.microsoft.com/office/powerpoint/2010/main" val="547219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8261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13839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Tree>
    <p:extLst>
      <p:ext uri="{BB962C8B-B14F-4D97-AF65-F5344CB8AC3E}">
        <p14:creationId xmlns:p14="http://schemas.microsoft.com/office/powerpoint/2010/main" val="1766379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167956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8261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138390"/>
            <a:ext cx="6400800" cy="1752600"/>
          </a:xfrm>
        </p:spPr>
        <p:txBody>
          <a:bodyPr/>
          <a:lstStyle>
            <a:lvl1pPr marL="0" indent="0" algn="ctr">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Tree>
    <p:extLst>
      <p:ext uri="{BB962C8B-B14F-4D97-AF65-F5344CB8AC3E}">
        <p14:creationId xmlns:p14="http://schemas.microsoft.com/office/powerpoint/2010/main" val="3828438631"/>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91128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141109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Tree>
    <p:extLst>
      <p:ext uri="{BB962C8B-B14F-4D97-AF65-F5344CB8AC3E}">
        <p14:creationId xmlns:p14="http://schemas.microsoft.com/office/powerpoint/2010/main" val="3426676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1"/>
            <a:ext cx="4038600" cy="386008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1"/>
            <a:ext cx="4038600" cy="386008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895257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2735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2735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968644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1113528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577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1"/>
            <a:ext cx="5111750" cy="52347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1"/>
            <a:ext cx="3008313" cy="407266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smtClean="0"/>
              <a:t>Click to edit Master text styles</a:t>
            </a:r>
          </a:p>
        </p:txBody>
      </p:sp>
    </p:spTree>
    <p:extLst>
      <p:ext uri="{BB962C8B-B14F-4D97-AF65-F5344CB8AC3E}">
        <p14:creationId xmlns:p14="http://schemas.microsoft.com/office/powerpoint/2010/main" val="14896326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1100160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8261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13839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Tree>
    <p:extLst>
      <p:ext uri="{BB962C8B-B14F-4D97-AF65-F5344CB8AC3E}">
        <p14:creationId xmlns:p14="http://schemas.microsoft.com/office/powerpoint/2010/main" val="3052291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4647110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91128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141109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Tree>
    <p:extLst>
      <p:ext uri="{BB962C8B-B14F-4D97-AF65-F5344CB8AC3E}">
        <p14:creationId xmlns:p14="http://schemas.microsoft.com/office/powerpoint/2010/main" val="472259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738236555"/>
      </p:ext>
    </p:extLst>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1"/>
            <a:ext cx="4038600" cy="386008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1"/>
            <a:ext cx="4038600" cy="386008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9747947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2735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2735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4666365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6184044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8796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1"/>
            <a:ext cx="5111750" cy="52347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1"/>
            <a:ext cx="3008313" cy="407266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smtClean="0"/>
              <a:t>Click to edit Master text styles</a:t>
            </a:r>
          </a:p>
        </p:txBody>
      </p:sp>
    </p:spTree>
    <p:extLst>
      <p:ext uri="{BB962C8B-B14F-4D97-AF65-F5344CB8AC3E}">
        <p14:creationId xmlns:p14="http://schemas.microsoft.com/office/powerpoint/2010/main" val="38328804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5929481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7611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731890"/>
            <a:ext cx="6400800" cy="1752600"/>
          </a:xfrm>
        </p:spPr>
        <p:txBody>
          <a:bodyPr/>
          <a:lstStyle>
            <a:lvl1pPr marL="0" indent="0" algn="ctr">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Tree>
    <p:extLst>
      <p:ext uri="{BB962C8B-B14F-4D97-AF65-F5344CB8AC3E}">
        <p14:creationId xmlns:p14="http://schemas.microsoft.com/office/powerpoint/2010/main" val="36115286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a:xfrm>
            <a:off x="457200" y="1600201"/>
            <a:ext cx="8229600" cy="486905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6874006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04185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1541663"/>
            <a:ext cx="7772400" cy="1500187"/>
          </a:xfrm>
        </p:spPr>
        <p:txBody>
          <a:bodyPr anchor="b"/>
          <a:lstStyle>
            <a:lvl1pPr marL="0" indent="0">
              <a:buNone/>
              <a:defRPr sz="2000">
                <a:solidFill>
                  <a:schemeClr val="bg1">
                    <a:lumMod val="8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smtClean="0"/>
              <a:t>Click to edit Master text styles</a:t>
            </a:r>
          </a:p>
        </p:txBody>
      </p:sp>
    </p:spTree>
    <p:extLst>
      <p:ext uri="{BB962C8B-B14F-4D97-AF65-F5344CB8AC3E}">
        <p14:creationId xmlns:p14="http://schemas.microsoft.com/office/powerpoint/2010/main" val="791646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9284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9284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683974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89941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1399223"/>
            <a:ext cx="7772400" cy="1500187"/>
          </a:xfrm>
        </p:spPr>
        <p:txBody>
          <a:bodyPr anchor="b"/>
          <a:lstStyle>
            <a:lvl1pPr marL="0" indent="0">
              <a:buNone/>
              <a:defRPr sz="2000">
                <a:solidFill>
                  <a:srgbClr val="D9D9D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smtClean="0"/>
              <a:t>Click to edit Master text styles</a:t>
            </a:r>
          </a:p>
        </p:txBody>
      </p:sp>
    </p:spTree>
    <p:extLst>
      <p:ext uri="{BB962C8B-B14F-4D97-AF65-F5344CB8AC3E}">
        <p14:creationId xmlns:p14="http://schemas.microsoft.com/office/powerpoint/2010/main" val="3035119154"/>
      </p:ext>
    </p:extLst>
  </p:cSld>
  <p:clrMapOvr>
    <a:masterClrMapping/>
  </p:clrMapOvr>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bg1">
                    <a:lumMod val="8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smtClean="0"/>
              <a:t>Click to edit Master text styles</a:t>
            </a:r>
          </a:p>
        </p:txBody>
      </p:sp>
      <p:sp>
        <p:nvSpPr>
          <p:cNvPr id="4" name="Content Placeholder 3"/>
          <p:cNvSpPr>
            <a:spLocks noGrp="1"/>
          </p:cNvSpPr>
          <p:nvPr>
            <p:ph sz="half" idx="2"/>
          </p:nvPr>
        </p:nvSpPr>
        <p:spPr>
          <a:xfrm>
            <a:off x="457200" y="2174875"/>
            <a:ext cx="4040188" cy="43655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D9D9D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smtClean="0"/>
              <a:t>Click to edit Master text styles</a:t>
            </a:r>
          </a:p>
        </p:txBody>
      </p:sp>
      <p:sp>
        <p:nvSpPr>
          <p:cNvPr id="6" name="Content Placeholder 5"/>
          <p:cNvSpPr>
            <a:spLocks noGrp="1"/>
          </p:cNvSpPr>
          <p:nvPr>
            <p:ph sz="quarter" idx="4"/>
          </p:nvPr>
        </p:nvSpPr>
        <p:spPr>
          <a:xfrm>
            <a:off x="4645025" y="2174875"/>
            <a:ext cx="4041775" cy="43655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460735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9981477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2308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1"/>
            <a:ext cx="5111750" cy="630303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1"/>
            <a:ext cx="3008313" cy="514098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smtClean="0"/>
              <a:t>Click to edit Master text styles</a:t>
            </a:r>
          </a:p>
        </p:txBody>
      </p:sp>
    </p:spTree>
    <p:extLst>
      <p:ext uri="{BB962C8B-B14F-4D97-AF65-F5344CB8AC3E}">
        <p14:creationId xmlns:p14="http://schemas.microsoft.com/office/powerpoint/2010/main" val="4674918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37509029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76115"/>
            <a:ext cx="7772400" cy="1470025"/>
          </a:xfrm>
        </p:spPr>
        <p:txBody>
          <a:bodyPr/>
          <a:lstStyle/>
          <a:p>
            <a:r>
              <a:rPr lang="en-CA" dirty="0" smtClean="0"/>
              <a:t>Click to edit Master title style</a:t>
            </a:r>
            <a:endParaRPr lang="en-US" dirty="0"/>
          </a:p>
        </p:txBody>
      </p:sp>
      <p:sp>
        <p:nvSpPr>
          <p:cNvPr id="3" name="Subtitle 2"/>
          <p:cNvSpPr>
            <a:spLocks noGrp="1"/>
          </p:cNvSpPr>
          <p:nvPr>
            <p:ph type="subTitle" idx="1"/>
          </p:nvPr>
        </p:nvSpPr>
        <p:spPr>
          <a:xfrm>
            <a:off x="1371600" y="373189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Tree>
    <p:extLst>
      <p:ext uri="{BB962C8B-B14F-4D97-AF65-F5344CB8AC3E}">
        <p14:creationId xmlns:p14="http://schemas.microsoft.com/office/powerpoint/2010/main" val="41947127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a:xfrm>
            <a:off x="457200" y="1600201"/>
            <a:ext cx="8229600" cy="486905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478983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04185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154166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smtClean="0"/>
              <a:t>Click to edit Master text styles</a:t>
            </a:r>
          </a:p>
        </p:txBody>
      </p:sp>
    </p:spTree>
    <p:extLst>
      <p:ext uri="{BB962C8B-B14F-4D97-AF65-F5344CB8AC3E}">
        <p14:creationId xmlns:p14="http://schemas.microsoft.com/office/powerpoint/2010/main" val="27054043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9284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9284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965549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smtClean="0"/>
              <a:t>Click to edit Master text styles</a:t>
            </a:r>
          </a:p>
        </p:txBody>
      </p:sp>
      <p:sp>
        <p:nvSpPr>
          <p:cNvPr id="4" name="Content Placeholder 3"/>
          <p:cNvSpPr>
            <a:spLocks noGrp="1"/>
          </p:cNvSpPr>
          <p:nvPr>
            <p:ph sz="half" idx="2"/>
          </p:nvPr>
        </p:nvSpPr>
        <p:spPr>
          <a:xfrm>
            <a:off x="457200" y="2174875"/>
            <a:ext cx="4040188" cy="43655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43655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358308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1"/>
            <a:ext cx="4038600" cy="386008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1"/>
            <a:ext cx="4038600" cy="386008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024167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9438520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3419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1"/>
            <a:ext cx="5111750" cy="630303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1"/>
            <a:ext cx="3008313" cy="514098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smtClean="0"/>
              <a:t>Click to edit Master text styles</a:t>
            </a:r>
          </a:p>
        </p:txBody>
      </p:sp>
    </p:spTree>
    <p:extLst>
      <p:ext uri="{BB962C8B-B14F-4D97-AF65-F5344CB8AC3E}">
        <p14:creationId xmlns:p14="http://schemas.microsoft.com/office/powerpoint/2010/main" val="38392994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367204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bg1">
                    <a:lumMod val="8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smtClean="0"/>
              <a:t>Click to edit Master text styles</a:t>
            </a:r>
          </a:p>
        </p:txBody>
      </p:sp>
      <p:sp>
        <p:nvSpPr>
          <p:cNvPr id="4" name="Content Placeholder 3"/>
          <p:cNvSpPr>
            <a:spLocks noGrp="1"/>
          </p:cNvSpPr>
          <p:nvPr>
            <p:ph sz="half" idx="2"/>
          </p:nvPr>
        </p:nvSpPr>
        <p:spPr>
          <a:xfrm>
            <a:off x="457200" y="2174875"/>
            <a:ext cx="4040188" cy="32735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bg1">
                    <a:lumMod val="8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smtClean="0"/>
              <a:t>Click to edit Master text styles</a:t>
            </a:r>
          </a:p>
        </p:txBody>
      </p:sp>
      <p:sp>
        <p:nvSpPr>
          <p:cNvPr id="6" name="Content Placeholder 5"/>
          <p:cNvSpPr>
            <a:spLocks noGrp="1"/>
          </p:cNvSpPr>
          <p:nvPr>
            <p:ph sz="quarter" idx="4"/>
          </p:nvPr>
        </p:nvSpPr>
        <p:spPr>
          <a:xfrm>
            <a:off x="4645025" y="2174875"/>
            <a:ext cx="4041775" cy="32735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245345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854080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149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1"/>
            <a:ext cx="5111750" cy="52347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1"/>
            <a:ext cx="3008313" cy="407266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smtClean="0"/>
              <a:t>Click to edit Master text styles</a:t>
            </a:r>
          </a:p>
        </p:txBody>
      </p:sp>
    </p:spTree>
    <p:extLst>
      <p:ext uri="{BB962C8B-B14F-4D97-AF65-F5344CB8AC3E}">
        <p14:creationId xmlns:p14="http://schemas.microsoft.com/office/powerpoint/2010/main" val="2998343758"/>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 Id="rId9" Type="http://schemas.openxmlformats.org/officeDocument/2006/relationships/theme" Target="../theme/theme2.xml"/><Relationship Id="rId10"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theme" Target="../theme/theme3.xml"/><Relationship Id="rId10" Type="http://schemas.openxmlformats.org/officeDocument/2006/relationships/image" Target="../media/image3.png"/><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theme" Target="../theme/theme4.xml"/><Relationship Id="rId11" Type="http://schemas.openxmlformats.org/officeDocument/2006/relationships/image" Target="../media/image4.jpg"/><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theme" Target="../theme/theme5.xml"/><Relationship Id="rId11" Type="http://schemas.openxmlformats.org/officeDocument/2006/relationships/image" Target="../media/image5.jpg"/><Relationship Id="rId1" Type="http://schemas.openxmlformats.org/officeDocument/2006/relationships/slideLayout" Target="../slideLayouts/slideLayout27.xml"/><Relationship Id="rId2"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theme" Target="../theme/theme6.xml"/><Relationship Id="rId11" Type="http://schemas.openxmlformats.org/officeDocument/2006/relationships/image" Target="../media/image6.jpg"/><Relationship Id="rId1" Type="http://schemas.openxmlformats.org/officeDocument/2006/relationships/slideLayout" Target="../slideLayouts/slideLayout36.xml"/><Relationship Id="rId2"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theme" Target="../theme/theme7.xml"/><Relationship Id="rId1" Type="http://schemas.openxmlformats.org/officeDocument/2006/relationships/slideLayout" Target="../slideLayouts/slideLayout45.xml"/><Relationship Id="rId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over-OFL&amp;CLC.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1631027"/>
      </p:ext>
    </p:extLst>
  </p:cSld>
  <p:clrMap bg1="lt1" tx1="dk1" bg2="lt2" tx2="dk2" accent1="accent1" accent2="accent2" accent3="accent3" accent4="accent4" accent5="accent5" accent6="accent6" hlink="hlink" folHlink="folHlink"/>
  <p:sldLayoutIdLst>
    <p:sldLayoutId id="2147483669" r:id="rId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BKG-Slides-Blue&amp;Footer.jp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dirty="0" smtClean="0"/>
              <a:t>Click to edit Master title style</a:t>
            </a:r>
            <a:endParaRPr lang="en-US" dirty="0"/>
          </a:p>
        </p:txBody>
      </p:sp>
      <p:sp>
        <p:nvSpPr>
          <p:cNvPr id="3" name="Text Placeholder 2"/>
          <p:cNvSpPr>
            <a:spLocks noGrp="1"/>
          </p:cNvSpPr>
          <p:nvPr>
            <p:ph type="body" idx="1"/>
          </p:nvPr>
        </p:nvSpPr>
        <p:spPr>
          <a:xfrm>
            <a:off x="457200" y="1600201"/>
            <a:ext cx="8229600" cy="3895696"/>
          </a:xfrm>
          <a:prstGeom prst="rect">
            <a:avLst/>
          </a:prstGeom>
        </p:spPr>
        <p:txBody>
          <a:bodyPr vert="horz" lIns="91440" tIns="45720" rIns="91440" bIns="45720" rtlCol="0">
            <a:normAutofit/>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val="25920810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bg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FFFFF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FFFFF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FFFFF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BKG-Slides-Blue&amp;Icon.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dirty="0" smtClean="0"/>
              <a:t>Click to edit Master title style</a:t>
            </a:r>
            <a:endParaRPr lang="en-US" dirty="0"/>
          </a:p>
        </p:txBody>
      </p:sp>
      <p:sp>
        <p:nvSpPr>
          <p:cNvPr id="3" name="Text Placeholder 2"/>
          <p:cNvSpPr>
            <a:spLocks noGrp="1"/>
          </p:cNvSpPr>
          <p:nvPr>
            <p:ph type="body" idx="1"/>
          </p:nvPr>
        </p:nvSpPr>
        <p:spPr>
          <a:xfrm>
            <a:off x="457200" y="1600201"/>
            <a:ext cx="8229600" cy="3895696"/>
          </a:xfrm>
          <a:prstGeom prst="rect">
            <a:avLst/>
          </a:prstGeom>
        </p:spPr>
        <p:txBody>
          <a:bodyPr vert="horz" lIns="91440" tIns="45720" rIns="91440" bIns="45720" rtlCol="0">
            <a:normAutofit/>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val="428366883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bg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FFFFF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FFFFF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FFFFF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KG-Slides-White&amp;Footer.jp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dirty="0" smtClean="0"/>
              <a:t>Click to edit Master title style</a:t>
            </a:r>
            <a:endParaRPr lang="en-US" dirty="0"/>
          </a:p>
        </p:txBody>
      </p:sp>
      <p:sp>
        <p:nvSpPr>
          <p:cNvPr id="3" name="Text Placeholder 2"/>
          <p:cNvSpPr>
            <a:spLocks noGrp="1"/>
          </p:cNvSpPr>
          <p:nvPr>
            <p:ph type="body" idx="1"/>
          </p:nvPr>
        </p:nvSpPr>
        <p:spPr>
          <a:xfrm>
            <a:off x="457200" y="1600201"/>
            <a:ext cx="8229600" cy="3895696"/>
          </a:xfrm>
          <a:prstGeom prst="rect">
            <a:avLst/>
          </a:prstGeom>
        </p:spPr>
        <p:txBody>
          <a:bodyPr vert="horz" lIns="91440" tIns="45720" rIns="91440" bIns="45720" rtlCol="0">
            <a:normAutofit/>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val="213478144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rgbClr val="2478AB"/>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BKG-Slides-IconOnly.jp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1"/>
            <a:ext cx="9144001" cy="6858001"/>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dirty="0" smtClean="0"/>
              <a:t>Click to edit Master title style</a:t>
            </a:r>
            <a:endParaRPr lang="en-US" dirty="0"/>
          </a:p>
        </p:txBody>
      </p:sp>
      <p:sp>
        <p:nvSpPr>
          <p:cNvPr id="3" name="Text Placeholder 2"/>
          <p:cNvSpPr>
            <a:spLocks noGrp="1"/>
          </p:cNvSpPr>
          <p:nvPr>
            <p:ph type="body" idx="1"/>
          </p:nvPr>
        </p:nvSpPr>
        <p:spPr>
          <a:xfrm>
            <a:off x="457200" y="1600201"/>
            <a:ext cx="8229600" cy="3895696"/>
          </a:xfrm>
          <a:prstGeom prst="rect">
            <a:avLst/>
          </a:prstGeom>
        </p:spPr>
        <p:txBody>
          <a:bodyPr vert="horz" lIns="91440" tIns="45720" rIns="91440" bIns="45720" rtlCol="0">
            <a:normAutofit/>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val="76897035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rgbClr val="2478AB"/>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BKG-Slides-SolidBlue.jp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dirty="0" smtClean="0"/>
              <a:t>Click to edit Master title style</a:t>
            </a:r>
            <a:endParaRPr lang="en-US" dirty="0"/>
          </a:p>
        </p:txBody>
      </p:sp>
      <p:sp>
        <p:nvSpPr>
          <p:cNvPr id="3" name="Text Placeholder 2"/>
          <p:cNvSpPr>
            <a:spLocks noGrp="1"/>
          </p:cNvSpPr>
          <p:nvPr>
            <p:ph type="body" idx="1"/>
          </p:nvPr>
        </p:nvSpPr>
        <p:spPr>
          <a:xfrm>
            <a:off x="457200" y="1600200"/>
            <a:ext cx="8229600" cy="4928401"/>
          </a:xfrm>
          <a:prstGeom prst="rect">
            <a:avLst/>
          </a:prstGeom>
        </p:spPr>
        <p:txBody>
          <a:bodyPr vert="horz" lIns="91440" tIns="45720" rIns="91440" bIns="45720" rtlCol="0">
            <a:normAutofit/>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val="28809156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xStyles>
    <p:titleStyle>
      <a:lvl1pPr algn="ctr" defTabSz="457200" rtl="0" eaLnBrk="1" latinLnBrk="0" hangingPunct="1">
        <a:spcBef>
          <a:spcPct val="0"/>
        </a:spcBef>
        <a:buNone/>
        <a:defRPr sz="4400" kern="1200">
          <a:solidFill>
            <a:schemeClr val="bg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FFFFF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FFFFF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FFFFF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dirty="0" smtClean="0"/>
              <a:t>Click to edit Master title style</a:t>
            </a:r>
            <a:endParaRPr lang="en-US" dirty="0"/>
          </a:p>
        </p:txBody>
      </p:sp>
      <p:sp>
        <p:nvSpPr>
          <p:cNvPr id="3" name="Text Placeholder 2"/>
          <p:cNvSpPr>
            <a:spLocks noGrp="1"/>
          </p:cNvSpPr>
          <p:nvPr>
            <p:ph type="body" idx="1"/>
          </p:nvPr>
        </p:nvSpPr>
        <p:spPr>
          <a:xfrm>
            <a:off x="457200" y="1600200"/>
            <a:ext cx="8229600" cy="4928401"/>
          </a:xfrm>
          <a:prstGeom prst="rect">
            <a:avLst/>
          </a:prstGeom>
        </p:spPr>
        <p:txBody>
          <a:bodyPr vert="horz" lIns="91440" tIns="45720" rIns="91440" bIns="45720" rtlCol="0">
            <a:normAutofit/>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val="406950742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txStyles>
    <p:titleStyle>
      <a:lvl1pPr algn="ctr" defTabSz="457200" rtl="0" eaLnBrk="1" latinLnBrk="0" hangingPunct="1">
        <a:spcBef>
          <a:spcPct val="0"/>
        </a:spcBef>
        <a:buNone/>
        <a:defRPr sz="4400" kern="1200">
          <a:solidFill>
            <a:srgbClr val="2478AB"/>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3.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jpg"/><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8.xml"/><Relationship Id="rId3" Type="http://schemas.openxmlformats.org/officeDocument/2006/relationships/image" Target="../media/image2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8.png"/><Relationship Id="rId1" Type="http://schemas.openxmlformats.org/officeDocument/2006/relationships/slideLayout" Target="../slideLayouts/slideLayout48.xml"/><Relationship Id="rId2"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8.png"/><Relationship Id="rId3"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3.jpg"/><Relationship Id="rId5" Type="http://schemas.openxmlformats.org/officeDocument/2006/relationships/image" Target="../media/image34.jpg"/><Relationship Id="rId6" Type="http://schemas.openxmlformats.org/officeDocument/2006/relationships/image" Target="../media/image35.jpg"/><Relationship Id="rId7" Type="http://schemas.openxmlformats.org/officeDocument/2006/relationships/image" Target="../media/image36.jpg"/><Relationship Id="rId1" Type="http://schemas.openxmlformats.org/officeDocument/2006/relationships/slideLayout" Target="../slideLayouts/slideLayout46.xml"/><Relationship Id="rId2"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5" Type="http://schemas.openxmlformats.org/officeDocument/2006/relationships/image" Target="../media/image36.jpg"/><Relationship Id="rId1" Type="http://schemas.openxmlformats.org/officeDocument/2006/relationships/slideLayout" Target="../slideLayouts/slideLayout51.xml"/><Relationship Id="rId2" Type="http://schemas.openxmlformats.org/officeDocument/2006/relationships/image" Target="../media/image37.jp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41.jpg"/><Relationship Id="rId5" Type="http://schemas.openxmlformats.org/officeDocument/2006/relationships/image" Target="../media/image42.jpg"/><Relationship Id="rId6" Type="http://schemas.openxmlformats.org/officeDocument/2006/relationships/image" Target="../media/image43.jpg"/><Relationship Id="rId7" Type="http://schemas.openxmlformats.org/officeDocument/2006/relationships/image" Target="../media/image44.jpg"/><Relationship Id="rId8" Type="http://schemas.openxmlformats.org/officeDocument/2006/relationships/image" Target="../media/image45.jpg"/><Relationship Id="rId9" Type="http://schemas.openxmlformats.org/officeDocument/2006/relationships/image" Target="../media/image46.jpg"/><Relationship Id="rId10" Type="http://schemas.openxmlformats.org/officeDocument/2006/relationships/image" Target="../media/image47.jpg"/><Relationship Id="rId1" Type="http://schemas.openxmlformats.org/officeDocument/2006/relationships/slideLayout" Target="../slideLayouts/slideLayout50.xml"/><Relationship Id="rId2" Type="http://schemas.openxmlformats.org/officeDocument/2006/relationships/image" Target="../media/image4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48.jpg"/><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jpg"/><Relationship Id="rId1" Type="http://schemas.openxmlformats.org/officeDocument/2006/relationships/slideLayout" Target="../slideLayouts/slideLayout3.xml"/><Relationship Id="rId2" Type="http://schemas.openxmlformats.org/officeDocument/2006/relationships/image" Target="../media/image2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png"/><Relationship Id="rId3" Type="http://schemas.openxmlformats.org/officeDocument/2006/relationships/image" Target="../media/image2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g"/><Relationship Id="rId3"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jpg"/><Relationship Id="rId1" Type="http://schemas.openxmlformats.org/officeDocument/2006/relationships/slideLayout" Target="../slideLayouts/slideLayout37.xml"/><Relationship Id="rId2"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24.jpg"/><Relationship Id="rId1" Type="http://schemas.openxmlformats.org/officeDocument/2006/relationships/slideLayout" Target="../slideLayouts/slideLayout37.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59.png"/><Relationship Id="rId3"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61.jpg"/><Relationship Id="rId1" Type="http://schemas.openxmlformats.org/officeDocument/2006/relationships/slideLayout" Target="../slideLayouts/slideLayout19.xml"/><Relationship Id="rId2"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6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xml"/><Relationship Id="rId3"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jpg"/><Relationship Id="rId5" Type="http://schemas.openxmlformats.org/officeDocument/2006/relationships/image" Target="../media/image65.jpg"/><Relationship Id="rId6" Type="http://schemas.openxmlformats.org/officeDocument/2006/relationships/image" Target="../media/image66.jpg"/><Relationship Id="rId7" Type="http://schemas.openxmlformats.org/officeDocument/2006/relationships/image" Target="../media/image67.jpg"/><Relationship Id="rId8" Type="http://schemas.openxmlformats.org/officeDocument/2006/relationships/image" Target="../media/image68.png"/><Relationship Id="rId1" Type="http://schemas.openxmlformats.org/officeDocument/2006/relationships/slideLayout" Target="../slideLayouts/slideLayout50.xml"/><Relationship Id="rId2"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g"/><Relationship Id="rId4" Type="http://schemas.openxmlformats.org/officeDocument/2006/relationships/hyperlink" Target="http://www.CampaignWebsite.ca" TargetMode="External"/><Relationship Id="rId1" Type="http://schemas.openxmlformats.org/officeDocument/2006/relationships/slideLayout" Target="../slideLayouts/slideLayout50.xml"/><Relationship Id="rId2"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7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50.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8807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When I post to social media, am I putting myself at risk?</a:t>
            </a:r>
            <a:endParaRPr lang="en-US" dirty="0"/>
          </a:p>
        </p:txBody>
      </p:sp>
      <p:pic>
        <p:nvPicPr>
          <p:cNvPr id="8" name="Picture 7" descr="WomanWithMegaphone-Crop 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493" y="1557338"/>
            <a:ext cx="4577217" cy="3995623"/>
          </a:xfrm>
          <a:prstGeom prst="rect">
            <a:avLst/>
          </a:prstGeom>
        </p:spPr>
      </p:pic>
      <p:pic>
        <p:nvPicPr>
          <p:cNvPr id="7" name="Picture 6" descr="WomanWithMegaphone-Cro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893" y="1481138"/>
            <a:ext cx="4577217" cy="3995623"/>
          </a:xfrm>
          <a:prstGeom prst="rect">
            <a:avLst/>
          </a:prstGeom>
        </p:spPr>
      </p:pic>
      <p:sp>
        <p:nvSpPr>
          <p:cNvPr id="11" name="TextBox 10"/>
          <p:cNvSpPr txBox="1"/>
          <p:nvPr/>
        </p:nvSpPr>
        <p:spPr>
          <a:xfrm rot="21063129">
            <a:off x="4868722" y="1752999"/>
            <a:ext cx="3715701" cy="1200329"/>
          </a:xfrm>
          <a:prstGeom prst="rect">
            <a:avLst/>
          </a:prstGeom>
          <a:noFill/>
        </p:spPr>
        <p:txBody>
          <a:bodyPr wrap="square" rtlCol="0">
            <a:spAutoFit/>
          </a:bodyPr>
          <a:lstStyle/>
          <a:p>
            <a:r>
              <a:rPr lang="en-US" sz="3600" dirty="0" smtClean="0">
                <a:solidFill>
                  <a:srgbClr val="FAC090"/>
                </a:solidFill>
                <a:latin typeface="Impact"/>
                <a:cs typeface="Impact"/>
              </a:rPr>
              <a:t>If you would say it into a megaphone, </a:t>
            </a:r>
            <a:endParaRPr lang="en-US" sz="3600" dirty="0">
              <a:solidFill>
                <a:srgbClr val="FAC090"/>
              </a:solidFill>
              <a:latin typeface="Impact"/>
              <a:cs typeface="Impact"/>
            </a:endParaRPr>
          </a:p>
        </p:txBody>
      </p:sp>
      <p:sp>
        <p:nvSpPr>
          <p:cNvPr id="12" name="TextBox 11"/>
          <p:cNvSpPr txBox="1"/>
          <p:nvPr/>
        </p:nvSpPr>
        <p:spPr>
          <a:xfrm>
            <a:off x="4760408" y="3001729"/>
            <a:ext cx="4049822" cy="646331"/>
          </a:xfrm>
          <a:prstGeom prst="rect">
            <a:avLst/>
          </a:prstGeom>
          <a:noFill/>
        </p:spPr>
        <p:txBody>
          <a:bodyPr wrap="square" rtlCol="0">
            <a:spAutoFit/>
          </a:bodyPr>
          <a:lstStyle/>
          <a:p>
            <a:r>
              <a:rPr lang="en-US" sz="3600" dirty="0">
                <a:solidFill>
                  <a:schemeClr val="accent6">
                    <a:lumMod val="60000"/>
                    <a:lumOff val="40000"/>
                  </a:schemeClr>
                </a:solidFill>
                <a:latin typeface="Impact"/>
                <a:cs typeface="Impact"/>
              </a:rPr>
              <a:t>y</a:t>
            </a:r>
            <a:r>
              <a:rPr lang="en-US" sz="3600" dirty="0" smtClean="0">
                <a:solidFill>
                  <a:schemeClr val="accent6">
                    <a:lumMod val="60000"/>
                    <a:lumOff val="40000"/>
                  </a:schemeClr>
                </a:solidFill>
                <a:latin typeface="Impact"/>
                <a:cs typeface="Impact"/>
              </a:rPr>
              <a:t>ou can say it online</a:t>
            </a:r>
            <a:endParaRPr lang="en-US" sz="3600" dirty="0">
              <a:solidFill>
                <a:schemeClr val="accent6">
                  <a:lumMod val="60000"/>
                  <a:lumOff val="40000"/>
                </a:schemeClr>
              </a:solidFill>
              <a:latin typeface="Impact"/>
              <a:cs typeface="Impact"/>
            </a:endParaRPr>
          </a:p>
        </p:txBody>
      </p:sp>
      <p:sp>
        <p:nvSpPr>
          <p:cNvPr id="14" name="TextBox 13"/>
          <p:cNvSpPr txBox="1"/>
          <p:nvPr/>
        </p:nvSpPr>
        <p:spPr>
          <a:xfrm rot="709540">
            <a:off x="5186286" y="3808601"/>
            <a:ext cx="3650934" cy="646331"/>
          </a:xfrm>
          <a:prstGeom prst="rect">
            <a:avLst/>
          </a:prstGeom>
          <a:noFill/>
        </p:spPr>
        <p:txBody>
          <a:bodyPr wrap="square" rtlCol="0">
            <a:spAutoFit/>
          </a:bodyPr>
          <a:lstStyle/>
          <a:p>
            <a:r>
              <a:rPr lang="en-US" sz="3600" dirty="0" smtClean="0">
                <a:solidFill>
                  <a:schemeClr val="accent6">
                    <a:lumMod val="60000"/>
                    <a:lumOff val="40000"/>
                  </a:schemeClr>
                </a:solidFill>
                <a:latin typeface="Impact"/>
                <a:cs typeface="Impact"/>
              </a:rPr>
              <a:t>… but be sensible</a:t>
            </a:r>
            <a:endParaRPr lang="en-US" sz="3600" dirty="0">
              <a:solidFill>
                <a:schemeClr val="accent6">
                  <a:lumMod val="60000"/>
                  <a:lumOff val="40000"/>
                </a:schemeClr>
              </a:solidFill>
              <a:latin typeface="Impact"/>
              <a:cs typeface="Impact"/>
            </a:endParaRPr>
          </a:p>
        </p:txBody>
      </p:sp>
    </p:spTree>
    <p:extLst>
      <p:ext uri="{BB962C8B-B14F-4D97-AF65-F5344CB8AC3E}">
        <p14:creationId xmlns:p14="http://schemas.microsoft.com/office/powerpoint/2010/main" val="1373227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40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4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5000"/>
                            </p:stCondLst>
                            <p:childTnLst>
                              <p:par>
                                <p:cTn id="17" presetID="53" presetClass="entr" presetSubtype="16" fill="hold" grpId="0" nodeType="afterEffect">
                                  <p:stCondLst>
                                    <p:cond delay="200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a:t>
            </a:r>
            <a:r>
              <a:rPr lang="en-US" dirty="0" err="1" smtClean="0"/>
              <a:t>Slacktivist</a:t>
            </a:r>
            <a:r>
              <a:rPr lang="en-US" dirty="0" smtClean="0"/>
              <a:t>?</a:t>
            </a:r>
            <a:endParaRPr lang="en-US" dirty="0"/>
          </a:p>
        </p:txBody>
      </p:sp>
      <p:sp>
        <p:nvSpPr>
          <p:cNvPr id="3" name="Content Placeholder 2"/>
          <p:cNvSpPr>
            <a:spLocks noGrp="1"/>
          </p:cNvSpPr>
          <p:nvPr>
            <p:ph sz="half" idx="1"/>
          </p:nvPr>
        </p:nvSpPr>
        <p:spPr>
          <a:xfrm>
            <a:off x="457200" y="1600201"/>
            <a:ext cx="8229600" cy="1955799"/>
          </a:xfrm>
        </p:spPr>
        <p:txBody>
          <a:bodyPr>
            <a:normAutofit lnSpcReduction="10000"/>
          </a:bodyPr>
          <a:lstStyle/>
          <a:p>
            <a:pPr marL="0" indent="0">
              <a:buNone/>
            </a:pPr>
            <a:r>
              <a:rPr lang="en-US" dirty="0" smtClean="0">
                <a:solidFill>
                  <a:srgbClr val="FDFFB5"/>
                </a:solidFill>
              </a:rPr>
              <a:t>“</a:t>
            </a:r>
            <a:r>
              <a:rPr lang="en-US" i="1" dirty="0" smtClean="0">
                <a:solidFill>
                  <a:srgbClr val="FDFFB5"/>
                </a:solidFill>
              </a:rPr>
              <a:t>The act of participating in obviously pointless activities as an expedient alternative to actually expending effort to fix a problem</a:t>
            </a:r>
            <a:r>
              <a:rPr lang="en-US" dirty="0" smtClean="0">
                <a:solidFill>
                  <a:srgbClr val="FDFFB5"/>
                </a:solidFill>
              </a:rPr>
              <a:t>.”</a:t>
            </a:r>
          </a:p>
          <a:p>
            <a:pPr marL="0" indent="0">
              <a:buNone/>
            </a:pPr>
            <a:r>
              <a:rPr lang="en-US" dirty="0" smtClean="0">
                <a:solidFill>
                  <a:srgbClr val="FDFFB5"/>
                </a:solidFill>
              </a:rPr>
              <a:t>- The Urban Dictionary</a:t>
            </a:r>
            <a:endParaRPr lang="en-US" dirty="0">
              <a:solidFill>
                <a:srgbClr val="FDFFB5"/>
              </a:solidFill>
            </a:endParaRPr>
          </a:p>
        </p:txBody>
      </p:sp>
      <p:sp>
        <p:nvSpPr>
          <p:cNvPr id="4" name="Content Placeholder 3"/>
          <p:cNvSpPr>
            <a:spLocks noGrp="1"/>
          </p:cNvSpPr>
          <p:nvPr>
            <p:ph sz="half" idx="2"/>
          </p:nvPr>
        </p:nvSpPr>
        <p:spPr>
          <a:xfrm>
            <a:off x="457200" y="3413124"/>
            <a:ext cx="8229600" cy="2016125"/>
          </a:xfrm>
        </p:spPr>
        <p:txBody>
          <a:bodyPr>
            <a:normAutofit lnSpcReduction="10000"/>
          </a:bodyPr>
          <a:lstStyle/>
          <a:p>
            <a:pPr marL="0" indent="0">
              <a:buNone/>
            </a:pPr>
            <a:r>
              <a:rPr lang="en-US" dirty="0" smtClean="0"/>
              <a:t>… but you should NEVER use this term.</a:t>
            </a:r>
          </a:p>
          <a:p>
            <a:pPr marL="0" indent="0">
              <a:buNone/>
            </a:pPr>
            <a:r>
              <a:rPr lang="en-US" dirty="0" smtClean="0"/>
              <a:t>It is insulting, condescending and demobilizing.</a:t>
            </a:r>
          </a:p>
          <a:p>
            <a:pPr marL="0" indent="0">
              <a:buNone/>
            </a:pPr>
            <a:r>
              <a:rPr lang="en-US" dirty="0" smtClean="0"/>
              <a:t>			</a:t>
            </a:r>
            <a:r>
              <a:rPr lang="en-US" dirty="0"/>
              <a:t>	</a:t>
            </a:r>
            <a:r>
              <a:rPr lang="en-US" dirty="0" smtClean="0"/>
              <a:t>Let’s validate even tiny steps and</a:t>
            </a:r>
          </a:p>
          <a:p>
            <a:pPr marL="0" indent="0">
              <a:buNone/>
            </a:pPr>
            <a:r>
              <a:rPr lang="en-US" dirty="0"/>
              <a:t>	</a:t>
            </a:r>
            <a:r>
              <a:rPr lang="en-US" dirty="0" smtClean="0"/>
              <a:t>			encourage people to take another.</a:t>
            </a:r>
          </a:p>
          <a:p>
            <a:pPr marL="0" indent="0">
              <a:buNone/>
            </a:pPr>
            <a:endParaRPr lang="en-US" dirty="0" smtClean="0"/>
          </a:p>
        </p:txBody>
      </p:sp>
    </p:spTree>
    <p:extLst>
      <p:ext uri="{BB962C8B-B14F-4D97-AF65-F5344CB8AC3E}">
        <p14:creationId xmlns:p14="http://schemas.microsoft.com/office/powerpoint/2010/main" val="10304807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1000"/>
                                        <p:tgtEl>
                                          <p:spTgt spid="4">
                                            <p:txEl>
                                              <p:pRg st="0" end="0"/>
                                            </p:txEl>
                                          </p:spTgt>
                                        </p:tgtEl>
                                      </p:cBhvr>
                                    </p:animEffect>
                                    <p:anim calcmode="lin" valueType="num">
                                      <p:cBhvr>
                                        <p:cTn id="1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8"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1000"/>
                                        <p:tgtEl>
                                          <p:spTgt spid="4">
                                            <p:txEl>
                                              <p:pRg st="1" end="1"/>
                                            </p:txEl>
                                          </p:spTgt>
                                        </p:tgtEl>
                                      </p:cBhvr>
                                    </p:animEffect>
                                    <p:anim calcmode="lin" valueType="num">
                                      <p:cBhvr>
                                        <p:cTn id="2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1000"/>
                                        <p:tgtEl>
                                          <p:spTgt spid="4">
                                            <p:txEl>
                                              <p:pRg st="3" end="3"/>
                                            </p:txEl>
                                          </p:spTgt>
                                        </p:tgtEl>
                                      </p:cBhvr>
                                    </p:animEffect>
                                    <p:anim calcmode="lin" valueType="num">
                                      <p:cBhvr>
                                        <p:cTn id="3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6" dur="9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dderofEngag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0624" y="1047750"/>
            <a:ext cx="2778125" cy="5810250"/>
          </a:xfrm>
          <a:prstGeom prst="rect">
            <a:avLst/>
          </a:prstGeom>
        </p:spPr>
      </p:pic>
      <p:sp>
        <p:nvSpPr>
          <p:cNvPr id="2" name="Title 1"/>
          <p:cNvSpPr>
            <a:spLocks noGrp="1"/>
          </p:cNvSpPr>
          <p:nvPr>
            <p:ph type="title"/>
          </p:nvPr>
        </p:nvSpPr>
        <p:spPr/>
        <p:txBody>
          <a:bodyPr>
            <a:normAutofit fontScale="90000"/>
          </a:bodyPr>
          <a:lstStyle/>
          <a:p>
            <a:r>
              <a:rPr lang="en-US" dirty="0" smtClean="0"/>
              <a:t>The Ladder of</a:t>
            </a:r>
            <a:r>
              <a:rPr lang="en-US" dirty="0"/>
              <a:t> </a:t>
            </a:r>
            <a:r>
              <a:rPr lang="en-US" dirty="0" smtClean="0"/>
              <a:t>Engagement</a:t>
            </a:r>
            <a:endParaRPr lang="en-US" dirty="0"/>
          </a:p>
        </p:txBody>
      </p:sp>
      <p:sp>
        <p:nvSpPr>
          <p:cNvPr id="6" name="Content Placeholder 5"/>
          <p:cNvSpPr>
            <a:spLocks noGrp="1"/>
          </p:cNvSpPr>
          <p:nvPr>
            <p:ph idx="1"/>
          </p:nvPr>
        </p:nvSpPr>
        <p:spPr>
          <a:xfrm>
            <a:off x="457200" y="1777999"/>
            <a:ext cx="8229600" cy="4691251"/>
          </a:xfrm>
        </p:spPr>
        <p:txBody>
          <a:bodyPr>
            <a:noAutofit/>
          </a:bodyPr>
          <a:lstStyle/>
          <a:p>
            <a:r>
              <a:rPr lang="en-US" sz="2400" b="1" dirty="0"/>
              <a:t>STEP 1: </a:t>
            </a:r>
            <a:r>
              <a:rPr lang="en-US" sz="2400" dirty="0"/>
              <a:t>Reads your </a:t>
            </a:r>
            <a:r>
              <a:rPr lang="en-US" sz="2400" dirty="0" smtClean="0"/>
              <a:t>content</a:t>
            </a:r>
            <a:endParaRPr lang="en-US" sz="2400" dirty="0"/>
          </a:p>
          <a:p>
            <a:r>
              <a:rPr lang="en-US" sz="2400" b="1" dirty="0"/>
              <a:t>STEP 2: </a:t>
            </a:r>
            <a:r>
              <a:rPr lang="en-US" sz="2400" dirty="0"/>
              <a:t>‘Likes’ or ‘</a:t>
            </a:r>
            <a:r>
              <a:rPr lang="en-US" sz="2400" dirty="0" err="1"/>
              <a:t>retweets</a:t>
            </a:r>
            <a:r>
              <a:rPr lang="en-US" sz="2400" dirty="0"/>
              <a:t>’ your </a:t>
            </a:r>
            <a:r>
              <a:rPr lang="en-US" sz="2400" dirty="0" smtClean="0"/>
              <a:t>post </a:t>
            </a:r>
            <a:endParaRPr lang="en-US" sz="2400" dirty="0"/>
          </a:p>
          <a:p>
            <a:r>
              <a:rPr lang="en-US" sz="2400" b="1" dirty="0"/>
              <a:t>STEP 3: </a:t>
            </a:r>
            <a:r>
              <a:rPr lang="en-US" sz="2400" dirty="0"/>
              <a:t>‘Likes’ or ‘follows’ your </a:t>
            </a:r>
            <a:r>
              <a:rPr lang="en-US" sz="2400" dirty="0" smtClean="0"/>
              <a:t>Page </a:t>
            </a:r>
            <a:endParaRPr lang="en-US" sz="2400" dirty="0"/>
          </a:p>
          <a:p>
            <a:r>
              <a:rPr lang="en-US" sz="2400" b="1" dirty="0"/>
              <a:t>STEP 4: </a:t>
            </a:r>
            <a:r>
              <a:rPr lang="en-US" sz="2400" dirty="0"/>
              <a:t>Visits your </a:t>
            </a:r>
            <a:r>
              <a:rPr lang="en-US" sz="2400" dirty="0" smtClean="0"/>
              <a:t>website</a:t>
            </a:r>
            <a:endParaRPr lang="en-US" sz="2400" dirty="0"/>
          </a:p>
          <a:p>
            <a:r>
              <a:rPr lang="en-US" sz="2400" b="1" dirty="0"/>
              <a:t>STEP 5: </a:t>
            </a:r>
            <a:r>
              <a:rPr lang="en-US" sz="2400" dirty="0"/>
              <a:t>Shares your </a:t>
            </a:r>
            <a:r>
              <a:rPr lang="en-US" sz="2400" dirty="0" smtClean="0"/>
              <a:t>conten</a:t>
            </a:r>
            <a:r>
              <a:rPr lang="en-US" sz="2400" dirty="0"/>
              <a:t>t</a:t>
            </a:r>
            <a:r>
              <a:rPr lang="en-US" sz="2400" dirty="0" smtClean="0"/>
              <a:t> </a:t>
            </a:r>
            <a:endParaRPr lang="en-US" sz="2400" dirty="0"/>
          </a:p>
          <a:p>
            <a:r>
              <a:rPr lang="en-US" sz="2400" b="1" dirty="0"/>
              <a:t>STEP 6: </a:t>
            </a:r>
            <a:r>
              <a:rPr lang="en-US" sz="2400" dirty="0" smtClean="0"/>
              <a:t>Adds their own comments</a:t>
            </a:r>
            <a:endParaRPr lang="en-US" sz="2400" dirty="0"/>
          </a:p>
          <a:p>
            <a:r>
              <a:rPr lang="en-US" sz="2400" b="1" dirty="0"/>
              <a:t>STEP 7: </a:t>
            </a:r>
            <a:r>
              <a:rPr lang="en-US" sz="2400" dirty="0"/>
              <a:t>Makes </a:t>
            </a:r>
            <a:r>
              <a:rPr lang="en-US" sz="2400" dirty="0" smtClean="0"/>
              <a:t>contact with you</a:t>
            </a:r>
            <a:endParaRPr lang="en-US" sz="2400" dirty="0"/>
          </a:p>
          <a:p>
            <a:r>
              <a:rPr lang="en-US" sz="2400" b="1" dirty="0"/>
              <a:t>STEP 8: </a:t>
            </a:r>
            <a:r>
              <a:rPr lang="en-US" sz="2400" dirty="0" smtClean="0"/>
              <a:t>Joins an action </a:t>
            </a:r>
            <a:r>
              <a:rPr lang="en-US" sz="2400" dirty="0"/>
              <a:t>or event, etc. </a:t>
            </a:r>
          </a:p>
          <a:p>
            <a:r>
              <a:rPr lang="en-US" sz="2400" b="1" dirty="0"/>
              <a:t>STEP 9: </a:t>
            </a:r>
            <a:r>
              <a:rPr lang="en-US" sz="2400" dirty="0"/>
              <a:t>Actively recruits </a:t>
            </a:r>
            <a:r>
              <a:rPr lang="en-US" sz="2400" dirty="0" smtClean="0"/>
              <a:t>others</a:t>
            </a:r>
            <a:endParaRPr lang="en-US" sz="2400" dirty="0"/>
          </a:p>
          <a:p>
            <a:r>
              <a:rPr lang="en-US" sz="2400" b="1" dirty="0"/>
              <a:t>STEP 10: </a:t>
            </a:r>
            <a:r>
              <a:rPr lang="en-US" sz="2400" dirty="0"/>
              <a:t>Becomes an </a:t>
            </a:r>
            <a:r>
              <a:rPr lang="en-US" sz="2400" dirty="0" smtClean="0"/>
              <a:t>organizer</a:t>
            </a:r>
            <a:endParaRPr lang="en-US" sz="2400" dirty="0"/>
          </a:p>
        </p:txBody>
      </p:sp>
    </p:spTree>
    <p:extLst>
      <p:ext uri="{BB962C8B-B14F-4D97-AF65-F5344CB8AC3E}">
        <p14:creationId xmlns:p14="http://schemas.microsoft.com/office/powerpoint/2010/main" val="4144241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p:tgtEl>
                                          <p:spTgt spid="6">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p:tgtEl>
                                          <p:spTgt spid="6">
                                            <p:txEl>
                                              <p:pRg st="2" end="2"/>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p:tgtEl>
                                          <p:spTgt spid="6">
                                            <p:txEl>
                                              <p:pRg st="3" end="3"/>
                                            </p:txEl>
                                          </p:spTgt>
                                        </p:tgtEl>
                                        <p:attrNameLst>
                                          <p:attrName>ppt_x</p:attrName>
                                        </p:attrNameLst>
                                      </p:cBhvr>
                                      <p:tavLst>
                                        <p:tav tm="0">
                                          <p:val>
                                            <p:strVal val="#ppt_x-#ppt_w*1.125000"/>
                                          </p:val>
                                        </p:tav>
                                        <p:tav tm="100000">
                                          <p:val>
                                            <p:strVal val="#ppt_x"/>
                                          </p:val>
                                        </p:tav>
                                      </p:tavLst>
                                    </p:anim>
                                    <p:animEffect transition="in" filter="wipe(right)">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p:tgtEl>
                                          <p:spTgt spid="6">
                                            <p:txEl>
                                              <p:pRg st="4" end="4"/>
                                            </p:txEl>
                                          </p:spTgt>
                                        </p:tgtEl>
                                        <p:attrNameLst>
                                          <p:attrName>ppt_x</p:attrName>
                                        </p:attrNameLst>
                                      </p:cBhvr>
                                      <p:tavLst>
                                        <p:tav tm="0">
                                          <p:val>
                                            <p:strVal val="#ppt_x-#ppt_w*1.125000"/>
                                          </p:val>
                                        </p:tav>
                                        <p:tav tm="100000">
                                          <p:val>
                                            <p:strVal val="#ppt_x"/>
                                          </p:val>
                                        </p:tav>
                                      </p:tavLst>
                                    </p:anim>
                                    <p:animEffect transition="in" filter="wipe(right)">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p:tgtEl>
                                          <p:spTgt spid="6">
                                            <p:txEl>
                                              <p:pRg st="5" end="5"/>
                                            </p:txEl>
                                          </p:spTgt>
                                        </p:tgtEl>
                                        <p:attrNameLst>
                                          <p:attrName>ppt_x</p:attrName>
                                        </p:attrNameLst>
                                      </p:cBhvr>
                                      <p:tavLst>
                                        <p:tav tm="0">
                                          <p:val>
                                            <p:strVal val="#ppt_x-#ppt_w*1.125000"/>
                                          </p:val>
                                        </p:tav>
                                        <p:tav tm="100000">
                                          <p:val>
                                            <p:strVal val="#ppt_x"/>
                                          </p:val>
                                        </p:tav>
                                      </p:tavLst>
                                    </p:anim>
                                    <p:animEffect transition="in" filter="wipe(right)">
                                      <p:cBhvr>
                                        <p:cTn id="38" dur="500"/>
                                        <p:tgtEl>
                                          <p:spTgt spid="6">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p:tgtEl>
                                          <p:spTgt spid="6">
                                            <p:txEl>
                                              <p:pRg st="6" end="6"/>
                                            </p:txEl>
                                          </p:spTgt>
                                        </p:tgtEl>
                                        <p:attrNameLst>
                                          <p:attrName>ppt_x</p:attrName>
                                        </p:attrNameLst>
                                      </p:cBhvr>
                                      <p:tavLst>
                                        <p:tav tm="0">
                                          <p:val>
                                            <p:strVal val="#ppt_x-#ppt_w*1.125000"/>
                                          </p:val>
                                        </p:tav>
                                        <p:tav tm="100000">
                                          <p:val>
                                            <p:strVal val="#ppt_x"/>
                                          </p:val>
                                        </p:tav>
                                      </p:tavLst>
                                    </p:anim>
                                    <p:animEffect transition="in" filter="wipe(right)">
                                      <p:cBhvr>
                                        <p:cTn id="44" dur="500"/>
                                        <p:tgtEl>
                                          <p:spTgt spid="6">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8" fill="hold" grpId="0"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p:tgtEl>
                                          <p:spTgt spid="6">
                                            <p:txEl>
                                              <p:pRg st="7" end="7"/>
                                            </p:txEl>
                                          </p:spTgt>
                                        </p:tgtEl>
                                        <p:attrNameLst>
                                          <p:attrName>ppt_x</p:attrName>
                                        </p:attrNameLst>
                                      </p:cBhvr>
                                      <p:tavLst>
                                        <p:tav tm="0">
                                          <p:val>
                                            <p:strVal val="#ppt_x-#ppt_w*1.125000"/>
                                          </p:val>
                                        </p:tav>
                                        <p:tav tm="100000">
                                          <p:val>
                                            <p:strVal val="#ppt_x"/>
                                          </p:val>
                                        </p:tav>
                                      </p:tavLst>
                                    </p:anim>
                                    <p:animEffect transition="in" filter="wipe(right)">
                                      <p:cBhvr>
                                        <p:cTn id="50" dur="500"/>
                                        <p:tgtEl>
                                          <p:spTgt spid="6">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8" fill="hold" grpId="0"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anim calcmode="lin" valueType="num">
                                      <p:cBhvr additive="base">
                                        <p:cTn id="55" dur="500"/>
                                        <p:tgtEl>
                                          <p:spTgt spid="6">
                                            <p:txEl>
                                              <p:pRg st="8" end="8"/>
                                            </p:txEl>
                                          </p:spTgt>
                                        </p:tgtEl>
                                        <p:attrNameLst>
                                          <p:attrName>ppt_x</p:attrName>
                                        </p:attrNameLst>
                                      </p:cBhvr>
                                      <p:tavLst>
                                        <p:tav tm="0">
                                          <p:val>
                                            <p:strVal val="#ppt_x-#ppt_w*1.125000"/>
                                          </p:val>
                                        </p:tav>
                                        <p:tav tm="100000">
                                          <p:val>
                                            <p:strVal val="#ppt_x"/>
                                          </p:val>
                                        </p:tav>
                                      </p:tavLst>
                                    </p:anim>
                                    <p:animEffect transition="in" filter="wipe(right)">
                                      <p:cBhvr>
                                        <p:cTn id="56" dur="500"/>
                                        <p:tgtEl>
                                          <p:spTgt spid="6">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8" fill="hold" grpId="0" nodeType="clickEffect">
                                  <p:stCondLst>
                                    <p:cond delay="0"/>
                                  </p:stCondLst>
                                  <p:childTnLst>
                                    <p:set>
                                      <p:cBhvr>
                                        <p:cTn id="60" dur="1" fill="hold">
                                          <p:stCondLst>
                                            <p:cond delay="0"/>
                                          </p:stCondLst>
                                        </p:cTn>
                                        <p:tgtEl>
                                          <p:spTgt spid="6">
                                            <p:txEl>
                                              <p:pRg st="9" end="9"/>
                                            </p:txEl>
                                          </p:spTgt>
                                        </p:tgtEl>
                                        <p:attrNameLst>
                                          <p:attrName>style.visibility</p:attrName>
                                        </p:attrNameLst>
                                      </p:cBhvr>
                                      <p:to>
                                        <p:strVal val="visible"/>
                                      </p:to>
                                    </p:set>
                                    <p:anim calcmode="lin" valueType="num">
                                      <p:cBhvr additive="base">
                                        <p:cTn id="61" dur="500"/>
                                        <p:tgtEl>
                                          <p:spTgt spid="6">
                                            <p:txEl>
                                              <p:pRg st="9" end="9"/>
                                            </p:txEl>
                                          </p:spTgt>
                                        </p:tgtEl>
                                        <p:attrNameLst>
                                          <p:attrName>ppt_x</p:attrName>
                                        </p:attrNameLst>
                                      </p:cBhvr>
                                      <p:tavLst>
                                        <p:tav tm="0">
                                          <p:val>
                                            <p:strVal val="#ppt_x-#ppt_w*1.125000"/>
                                          </p:val>
                                        </p:tav>
                                        <p:tav tm="100000">
                                          <p:val>
                                            <p:strVal val="#ppt_x"/>
                                          </p:val>
                                        </p:tav>
                                      </p:tavLst>
                                    </p:anim>
                                    <p:animEffect transition="in" filter="wipe(right)">
                                      <p:cBhvr>
                                        <p:cTn id="62"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71750" y="4289397"/>
            <a:ext cx="6508750" cy="1028728"/>
          </a:xfrm>
        </p:spPr>
        <p:txBody>
          <a:bodyPr>
            <a:noAutofit/>
          </a:bodyPr>
          <a:lstStyle/>
          <a:p>
            <a:pPr algn="l"/>
            <a:r>
              <a:rPr lang="en-US" sz="3800" dirty="0" smtClean="0"/>
              <a:t>DUH! </a:t>
            </a:r>
            <a:br>
              <a:rPr lang="en-US" sz="3800" dirty="0" smtClean="0"/>
            </a:br>
            <a:r>
              <a:rPr lang="en-US" sz="2400" dirty="0" smtClean="0"/>
              <a:t>It’s called “social” media for a reason</a:t>
            </a:r>
            <a:endParaRPr lang="en-US" sz="2400" dirty="0"/>
          </a:p>
        </p:txBody>
      </p:sp>
      <p:pic>
        <p:nvPicPr>
          <p:cNvPr id="5" name="Picture 4" descr="socialmedia_slide.gif"/>
          <p:cNvPicPr>
            <a:picLocks noChangeAspect="1"/>
          </p:cNvPicPr>
          <p:nvPr/>
        </p:nvPicPr>
        <p:blipFill rotWithShape="1">
          <a:blip r:embed="rId3">
            <a:extLst>
              <a:ext uri="{28A0092B-C50C-407E-A947-70E740481C1C}">
                <a14:useLocalDpi xmlns:a14="http://schemas.microsoft.com/office/drawing/2010/main" val="0"/>
              </a:ext>
            </a:extLst>
          </a:blip>
          <a:srcRect l="149" t="3766" r="165" b="2906"/>
          <a:stretch/>
        </p:blipFill>
        <p:spPr>
          <a:xfrm>
            <a:off x="-27968" y="-19926"/>
            <a:ext cx="9171967" cy="4293448"/>
          </a:xfrm>
          <a:prstGeom prst="rect">
            <a:avLst/>
          </a:prstGeom>
        </p:spPr>
      </p:pic>
    </p:spTree>
    <p:extLst>
      <p:ext uri="{BB962C8B-B14F-4D97-AF65-F5344CB8AC3E}">
        <p14:creationId xmlns:p14="http://schemas.microsoft.com/office/powerpoint/2010/main" val="30250245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Win at Social Media?</a:t>
            </a:r>
            <a:br>
              <a:rPr lang="en-US" dirty="0" smtClean="0"/>
            </a:br>
            <a:r>
              <a:rPr lang="en-US" dirty="0" smtClean="0"/>
              <a:t>Embrace the Social!</a:t>
            </a:r>
            <a:endParaRPr lang="en-US" dirty="0"/>
          </a:p>
        </p:txBody>
      </p:sp>
      <p:sp>
        <p:nvSpPr>
          <p:cNvPr id="3" name="Content Placeholder 2"/>
          <p:cNvSpPr>
            <a:spLocks noGrp="1"/>
          </p:cNvSpPr>
          <p:nvPr>
            <p:ph idx="1"/>
          </p:nvPr>
        </p:nvSpPr>
        <p:spPr/>
        <p:txBody>
          <a:bodyPr/>
          <a:lstStyle/>
          <a:p>
            <a:pPr marL="0" indent="0">
              <a:buNone/>
            </a:pPr>
            <a:r>
              <a:rPr lang="en-US" dirty="0" smtClean="0"/>
              <a:t>Social media can make </a:t>
            </a:r>
            <a:r>
              <a:rPr lang="en-US" dirty="0"/>
              <a:t>people feel connected &amp; amplifies the message</a:t>
            </a:r>
          </a:p>
          <a:p>
            <a:r>
              <a:rPr lang="en-US" dirty="0" smtClean="0"/>
              <a:t>Develop your personality</a:t>
            </a:r>
          </a:p>
          <a:p>
            <a:r>
              <a:rPr lang="en-US" dirty="0" smtClean="0"/>
              <a:t>Be honest, stay positive</a:t>
            </a:r>
          </a:p>
          <a:p>
            <a:r>
              <a:rPr lang="en-US" dirty="0" smtClean="0"/>
              <a:t>Conversations versus broadcasts</a:t>
            </a:r>
            <a:endParaRPr lang="en-US" dirty="0"/>
          </a:p>
        </p:txBody>
      </p:sp>
    </p:spTree>
    <p:extLst>
      <p:ext uri="{BB962C8B-B14F-4D97-AF65-F5344CB8AC3E}">
        <p14:creationId xmlns:p14="http://schemas.microsoft.com/office/powerpoint/2010/main" val="41133945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 1: Reciprocity</a:t>
            </a:r>
            <a:endParaRPr lang="en-US" dirty="0"/>
          </a:p>
        </p:txBody>
      </p:sp>
      <p:sp>
        <p:nvSpPr>
          <p:cNvPr id="3" name="Content Placeholder 2"/>
          <p:cNvSpPr>
            <a:spLocks noGrp="1"/>
          </p:cNvSpPr>
          <p:nvPr>
            <p:ph idx="1"/>
          </p:nvPr>
        </p:nvSpPr>
        <p:spPr/>
        <p:txBody>
          <a:bodyPr/>
          <a:lstStyle/>
          <a:p>
            <a:r>
              <a:rPr lang="en-US" dirty="0" smtClean="0"/>
              <a:t>Reply </a:t>
            </a:r>
            <a:r>
              <a:rPr lang="en-US" dirty="0"/>
              <a:t>to </a:t>
            </a:r>
            <a:r>
              <a:rPr lang="en-US" dirty="0" smtClean="0"/>
              <a:t>posts</a:t>
            </a:r>
          </a:p>
          <a:p>
            <a:r>
              <a:rPr lang="en-US" dirty="0" err="1" smtClean="0"/>
              <a:t>Retweet</a:t>
            </a:r>
            <a:r>
              <a:rPr lang="en-US" dirty="0" smtClean="0"/>
              <a:t> and share</a:t>
            </a:r>
          </a:p>
          <a:p>
            <a:r>
              <a:rPr lang="en-US" dirty="0" smtClean="0"/>
              <a:t>Give a shout-out or props</a:t>
            </a:r>
            <a:endParaRPr lang="en-US" dirty="0"/>
          </a:p>
          <a:p>
            <a:endParaRPr lang="en-US" dirty="0"/>
          </a:p>
        </p:txBody>
      </p:sp>
      <p:grpSp>
        <p:nvGrpSpPr>
          <p:cNvPr id="6" name="Group 5"/>
          <p:cNvGrpSpPr/>
          <p:nvPr/>
        </p:nvGrpSpPr>
        <p:grpSpPr>
          <a:xfrm>
            <a:off x="2952749" y="3384575"/>
            <a:ext cx="5649977" cy="2079572"/>
            <a:chOff x="2952749" y="3384575"/>
            <a:chExt cx="5649977" cy="2079572"/>
          </a:xfrm>
        </p:grpSpPr>
        <p:pic>
          <p:nvPicPr>
            <p:cNvPr id="4" name="Picture 3" descr="ComposeTwee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49" y="3384575"/>
              <a:ext cx="5649977" cy="2079572"/>
            </a:xfrm>
            <a:prstGeom prst="rect">
              <a:avLst/>
            </a:prstGeom>
          </p:spPr>
        </p:pic>
        <p:sp>
          <p:nvSpPr>
            <p:cNvPr id="5" name="TextBox 4"/>
            <p:cNvSpPr txBox="1"/>
            <p:nvPr/>
          </p:nvSpPr>
          <p:spPr>
            <a:xfrm>
              <a:off x="3169180" y="3905250"/>
              <a:ext cx="5260445" cy="923330"/>
            </a:xfrm>
            <a:prstGeom prst="rect">
              <a:avLst/>
            </a:prstGeom>
            <a:noFill/>
          </p:spPr>
          <p:txBody>
            <a:bodyPr wrap="square" rtlCol="0">
              <a:spAutoFit/>
            </a:bodyPr>
            <a:lstStyle/>
            <a:p>
              <a:r>
                <a:rPr lang="en-US" dirty="0" smtClean="0"/>
                <a:t>Thanks for the follow </a:t>
              </a:r>
              <a:r>
                <a:rPr lang="en-US" dirty="0" smtClean="0">
                  <a:solidFill>
                    <a:srgbClr val="2478AB"/>
                  </a:solidFill>
                </a:rPr>
                <a:t>@</a:t>
              </a:r>
              <a:r>
                <a:rPr lang="en-US" dirty="0" err="1" smtClean="0">
                  <a:solidFill>
                    <a:srgbClr val="2478AB"/>
                  </a:solidFill>
                </a:rPr>
                <a:t>Tony_Tracy</a:t>
              </a:r>
              <a:r>
                <a:rPr lang="en-US" dirty="0" smtClean="0"/>
                <a:t>. Glad to fight for  </a:t>
              </a:r>
            </a:p>
            <a:p>
              <a:r>
                <a:rPr lang="en-US" dirty="0" smtClean="0">
                  <a:solidFill>
                    <a:srgbClr val="2478AB"/>
                  </a:solidFill>
                </a:rPr>
                <a:t>#</a:t>
              </a:r>
              <a:r>
                <a:rPr lang="en-US" dirty="0" err="1" smtClean="0">
                  <a:solidFill>
                    <a:srgbClr val="2478AB"/>
                  </a:solidFill>
                </a:rPr>
                <a:t>SocialJustice</a:t>
              </a:r>
              <a:r>
                <a:rPr lang="en-US" dirty="0" smtClean="0">
                  <a:solidFill>
                    <a:srgbClr val="2478AB"/>
                  </a:solidFill>
                </a:rPr>
                <a:t> </a:t>
              </a:r>
              <a:r>
                <a:rPr lang="en-US" dirty="0" smtClean="0"/>
                <a:t>beside principled </a:t>
              </a:r>
              <a:r>
                <a:rPr lang="en-US" dirty="0" err="1" smtClean="0"/>
                <a:t>ppl</a:t>
              </a:r>
              <a:r>
                <a:rPr lang="en-US" dirty="0" smtClean="0"/>
                <a:t> like you. </a:t>
              </a:r>
              <a:r>
                <a:rPr lang="en-US" dirty="0" smtClean="0">
                  <a:solidFill>
                    <a:srgbClr val="2478AB"/>
                  </a:solidFill>
                </a:rPr>
                <a:t>#</a:t>
              </a:r>
              <a:r>
                <a:rPr lang="en-US" dirty="0" err="1" smtClean="0">
                  <a:solidFill>
                    <a:srgbClr val="2478AB"/>
                  </a:solidFill>
                </a:rPr>
                <a:t>StrongerTogether</a:t>
              </a:r>
              <a:r>
                <a:rPr lang="en-US" dirty="0" smtClean="0"/>
                <a:t>! </a:t>
              </a:r>
              <a:r>
                <a:rPr lang="en-US" dirty="0" smtClean="0">
                  <a:solidFill>
                    <a:srgbClr val="2478AB"/>
                  </a:solidFill>
                </a:rPr>
                <a:t>#</a:t>
              </a:r>
              <a:r>
                <a:rPr lang="en-US" dirty="0" err="1" smtClean="0">
                  <a:solidFill>
                    <a:srgbClr val="2478AB"/>
                  </a:solidFill>
                </a:rPr>
                <a:t>CanLab</a:t>
              </a:r>
              <a:r>
                <a:rPr lang="en-US" dirty="0" smtClean="0"/>
                <a:t> </a:t>
              </a:r>
              <a:r>
                <a:rPr lang="en-US" dirty="0" smtClean="0">
                  <a:solidFill>
                    <a:srgbClr val="2478AB"/>
                  </a:solidFill>
                </a:rPr>
                <a:t>#Solidarity</a:t>
              </a:r>
              <a:endParaRPr lang="en-US" dirty="0">
                <a:solidFill>
                  <a:srgbClr val="2478AB"/>
                </a:solidFill>
              </a:endParaRPr>
            </a:p>
          </p:txBody>
        </p:sp>
      </p:grpSp>
      <p:pic>
        <p:nvPicPr>
          <p:cNvPr id="7" name="Picture 6" descr="LikeFistBum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066800"/>
            <a:ext cx="3810000" cy="2133600"/>
          </a:xfrm>
          <a:prstGeom prst="rect">
            <a:avLst/>
          </a:prstGeom>
        </p:spPr>
      </p:pic>
    </p:spTree>
    <p:extLst>
      <p:ext uri="{BB962C8B-B14F-4D97-AF65-F5344CB8AC3E}">
        <p14:creationId xmlns:p14="http://schemas.microsoft.com/office/powerpoint/2010/main" val="25000377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3050"/>
            <a:ext cx="3321050" cy="1162050"/>
          </a:xfrm>
        </p:spPr>
        <p:txBody>
          <a:bodyPr>
            <a:normAutofit/>
          </a:bodyPr>
          <a:lstStyle/>
          <a:p>
            <a:r>
              <a:rPr lang="en-US" sz="4400" dirty="0" smtClean="0"/>
              <a:t>Tip 2:</a:t>
            </a:r>
            <a:endParaRPr lang="en-US" sz="4400" dirty="0"/>
          </a:p>
        </p:txBody>
      </p:sp>
      <p:pic>
        <p:nvPicPr>
          <p:cNvPr id="6" name="Content Placeholder 5" descr="SocialMediaFuneral.jpg"/>
          <p:cNvPicPr>
            <a:picLocks noGrp="1" noChangeAspect="1"/>
          </p:cNvPicPr>
          <p:nvPr>
            <p:ph idx="1"/>
          </p:nvPr>
        </p:nvPicPr>
        <p:blipFill>
          <a:blip r:embed="rId3">
            <a:extLst>
              <a:ext uri="{28A0092B-C50C-407E-A947-70E740481C1C}">
                <a14:useLocalDpi xmlns:a14="http://schemas.microsoft.com/office/drawing/2010/main" val="0"/>
              </a:ext>
            </a:extLst>
          </a:blip>
          <a:srcRect l="-8144" r="-8144"/>
          <a:stretch>
            <a:fillRect/>
          </a:stretch>
        </p:blipFill>
        <p:spPr>
          <a:xfrm>
            <a:off x="3575050" y="273050"/>
            <a:ext cx="5111750" cy="5233988"/>
          </a:xfrm>
        </p:spPr>
      </p:pic>
      <p:sp>
        <p:nvSpPr>
          <p:cNvPr id="5" name="Text Placeholder 4"/>
          <p:cNvSpPr>
            <a:spLocks noGrp="1"/>
          </p:cNvSpPr>
          <p:nvPr>
            <p:ph type="body" sz="half" idx="2"/>
          </p:nvPr>
        </p:nvSpPr>
        <p:spPr>
          <a:xfrm>
            <a:off x="457200" y="1435101"/>
            <a:ext cx="3321050" cy="4072666"/>
          </a:xfrm>
        </p:spPr>
        <p:txBody>
          <a:bodyPr>
            <a:normAutofit/>
          </a:bodyPr>
          <a:lstStyle/>
          <a:p>
            <a:r>
              <a:rPr lang="en-US" sz="4400" dirty="0" smtClean="0">
                <a:latin typeface="Arial Black"/>
                <a:cs typeface="Arial Black"/>
              </a:rPr>
              <a:t>Turn the virtual into the real!</a:t>
            </a:r>
            <a:endParaRPr lang="en-US" sz="4400" dirty="0">
              <a:latin typeface="Arial Black"/>
              <a:cs typeface="Arial Black"/>
            </a:endParaRPr>
          </a:p>
        </p:txBody>
      </p:sp>
    </p:spTree>
    <p:extLst>
      <p:ext uri="{BB962C8B-B14F-4D97-AF65-F5344CB8AC3E}">
        <p14:creationId xmlns:p14="http://schemas.microsoft.com/office/powerpoint/2010/main" val="14061599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Tip 4: Niche Your Knowledge</a:t>
            </a:r>
            <a:endParaRPr lang="en-US" dirty="0"/>
          </a:p>
        </p:txBody>
      </p:sp>
      <p:sp>
        <p:nvSpPr>
          <p:cNvPr id="3" name="Content Placeholder 2"/>
          <p:cNvSpPr>
            <a:spLocks noGrp="1"/>
          </p:cNvSpPr>
          <p:nvPr>
            <p:ph idx="1"/>
          </p:nvPr>
        </p:nvSpPr>
        <p:spPr/>
        <p:txBody>
          <a:bodyPr/>
          <a:lstStyle/>
          <a:p>
            <a:r>
              <a:rPr lang="en-US" dirty="0" smtClean="0"/>
              <a:t>Post about what you know.</a:t>
            </a:r>
          </a:p>
          <a:p>
            <a:r>
              <a:rPr lang="en-US" dirty="0" smtClean="0"/>
              <a:t>Learn the most common </a:t>
            </a:r>
            <a:r>
              <a:rPr lang="en-US" dirty="0" err="1" smtClean="0"/>
              <a:t>hashtags</a:t>
            </a:r>
            <a:r>
              <a:rPr lang="en-US" dirty="0" smtClean="0"/>
              <a:t>.</a:t>
            </a:r>
          </a:p>
          <a:p>
            <a:r>
              <a:rPr lang="en-US" dirty="0" smtClean="0"/>
              <a:t>Establish yourself as an expert.</a:t>
            </a:r>
          </a:p>
          <a:p>
            <a:r>
              <a:rPr lang="en-US" dirty="0" smtClean="0"/>
              <a:t>Build a loyal following.</a:t>
            </a:r>
          </a:p>
        </p:txBody>
      </p:sp>
    </p:spTree>
    <p:extLst>
      <p:ext uri="{BB962C8B-B14F-4D97-AF65-F5344CB8AC3E}">
        <p14:creationId xmlns:p14="http://schemas.microsoft.com/office/powerpoint/2010/main" val="22113996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smtClean="0"/>
              <a:t>Tip 3: Show Your Personality</a:t>
            </a:r>
            <a:endParaRPr lang="en-US" sz="4000" dirty="0"/>
          </a:p>
        </p:txBody>
      </p:sp>
      <p:sp>
        <p:nvSpPr>
          <p:cNvPr id="6" name="Content Placeholder 5"/>
          <p:cNvSpPr>
            <a:spLocks noGrp="1"/>
          </p:cNvSpPr>
          <p:nvPr>
            <p:ph idx="1"/>
          </p:nvPr>
        </p:nvSpPr>
        <p:spPr/>
        <p:txBody>
          <a:bodyPr/>
          <a:lstStyle/>
          <a:p>
            <a:r>
              <a:rPr lang="en-US" dirty="0" smtClean="0"/>
              <a:t>Show your human side. </a:t>
            </a:r>
          </a:p>
          <a:p>
            <a:r>
              <a:rPr lang="en-US" dirty="0" smtClean="0"/>
              <a:t>Don’t become a political cliché.</a:t>
            </a:r>
          </a:p>
          <a:p>
            <a:r>
              <a:rPr lang="en-US" dirty="0" smtClean="0"/>
              <a:t>Measure your influence by the quality of the engagement, not the number of friends or followers.</a:t>
            </a:r>
            <a:endParaRPr lang="en-US" dirty="0"/>
          </a:p>
        </p:txBody>
      </p:sp>
    </p:spTree>
    <p:extLst>
      <p:ext uri="{BB962C8B-B14F-4D97-AF65-F5344CB8AC3E}">
        <p14:creationId xmlns:p14="http://schemas.microsoft.com/office/powerpoint/2010/main" val="4457575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 6: Include an Ask</a:t>
            </a:r>
            <a:endParaRPr lang="en-US" dirty="0"/>
          </a:p>
        </p:txBody>
      </p:sp>
      <p:sp>
        <p:nvSpPr>
          <p:cNvPr id="3" name="Content Placeholder 2"/>
          <p:cNvSpPr>
            <a:spLocks noGrp="1"/>
          </p:cNvSpPr>
          <p:nvPr>
            <p:ph idx="1"/>
          </p:nvPr>
        </p:nvSpPr>
        <p:spPr/>
        <p:txBody>
          <a:bodyPr/>
          <a:lstStyle/>
          <a:p>
            <a:r>
              <a:rPr lang="en-US" dirty="0" smtClean="0"/>
              <a:t>You have their attention, so use it.</a:t>
            </a:r>
          </a:p>
          <a:p>
            <a:pPr lvl="4"/>
            <a:r>
              <a:rPr lang="en-US" dirty="0" smtClean="0"/>
              <a:t>Share this post, Sign a petition, Watch a video, Visit a website, Sign up for campaign updates</a:t>
            </a:r>
          </a:p>
          <a:p>
            <a:r>
              <a:rPr lang="en-US" dirty="0" smtClean="0"/>
              <a:t>Action breeds engagement.</a:t>
            </a:r>
          </a:p>
          <a:p>
            <a:r>
              <a:rPr lang="en-US" dirty="0" smtClean="0"/>
              <a:t>Never squander an opportunity to move someone up one rung on the ladder</a:t>
            </a:r>
            <a:endParaRPr lang="en-US" dirty="0"/>
          </a:p>
        </p:txBody>
      </p:sp>
    </p:spTree>
    <p:extLst>
      <p:ext uri="{BB962C8B-B14F-4D97-AF65-F5344CB8AC3E}">
        <p14:creationId xmlns:p14="http://schemas.microsoft.com/office/powerpoint/2010/main" val="18535553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a:t>
            </a:r>
            <a:r>
              <a:rPr lang="en-US" dirty="0" err="1" smtClean="0"/>
              <a:t>JoelDuff</a:t>
            </a:r>
            <a:r>
              <a:rPr lang="en-US" dirty="0" smtClean="0"/>
              <a:t> – @</a:t>
            </a:r>
            <a:r>
              <a:rPr lang="en-US" dirty="0" err="1" smtClean="0"/>
              <a:t>OFLabour</a:t>
            </a:r>
            <a:r>
              <a:rPr lang="en-US" dirty="0" smtClean="0"/>
              <a:t/>
            </a:r>
            <a:br>
              <a:rPr lang="en-US" dirty="0" smtClean="0"/>
            </a:br>
            <a:r>
              <a:rPr lang="en-US" dirty="0" smtClean="0"/>
              <a:t>#</a:t>
            </a:r>
            <a:r>
              <a:rPr lang="en-US" dirty="0" err="1" smtClean="0"/>
              <a:t>CommunicationsDirector</a:t>
            </a:r>
            <a:endParaRPr lang="en-US" dirty="0"/>
          </a:p>
        </p:txBody>
      </p:sp>
      <p:sp>
        <p:nvSpPr>
          <p:cNvPr id="7" name="Content Placeholder 6"/>
          <p:cNvSpPr>
            <a:spLocks noGrp="1"/>
          </p:cNvSpPr>
          <p:nvPr>
            <p:ph sz="half" idx="1"/>
          </p:nvPr>
        </p:nvSpPr>
        <p:spPr>
          <a:xfrm>
            <a:off x="457200" y="1673233"/>
            <a:ext cx="4038600" cy="3860086"/>
          </a:xfrm>
        </p:spPr>
        <p:txBody>
          <a:bodyPr>
            <a:normAutofit/>
          </a:bodyPr>
          <a:lstStyle/>
          <a:p>
            <a:pPr marL="800100" lvl="2" indent="0">
              <a:buNone/>
            </a:pPr>
            <a:r>
              <a:rPr lang="en-US" sz="3000" dirty="0" smtClean="0"/>
              <a:t>@</a:t>
            </a:r>
            <a:r>
              <a:rPr lang="en-US" sz="3000" dirty="0" err="1" smtClean="0"/>
              <a:t>OFLabour</a:t>
            </a:r>
            <a:endParaRPr lang="en-US" sz="3000" dirty="0" smtClean="0"/>
          </a:p>
          <a:p>
            <a:pPr marL="800100" lvl="2" indent="0">
              <a:buNone/>
            </a:pPr>
            <a:r>
              <a:rPr lang="en-US" sz="3000" dirty="0" smtClean="0"/>
              <a:t>@</a:t>
            </a:r>
            <a:r>
              <a:rPr lang="en-US" sz="3000" dirty="0" err="1" smtClean="0"/>
              <a:t>SidRyan_OFL</a:t>
            </a:r>
            <a:endParaRPr lang="en-US" sz="3000" dirty="0" smtClean="0"/>
          </a:p>
          <a:p>
            <a:pPr marL="800100" lvl="2" indent="0">
              <a:buNone/>
            </a:pPr>
            <a:endParaRPr lang="en-US" sz="3000" dirty="0"/>
          </a:p>
          <a:p>
            <a:pPr marL="800100" lvl="2" indent="0">
              <a:buNone/>
            </a:pPr>
            <a:r>
              <a:rPr lang="en-US" sz="3000" dirty="0" err="1" smtClean="0"/>
              <a:t>OFLabour</a:t>
            </a:r>
            <a:endParaRPr lang="en-US" sz="3000" dirty="0" smtClean="0"/>
          </a:p>
        </p:txBody>
      </p:sp>
      <p:sp>
        <p:nvSpPr>
          <p:cNvPr id="8" name="Content Placeholder 7"/>
          <p:cNvSpPr>
            <a:spLocks noGrp="1"/>
          </p:cNvSpPr>
          <p:nvPr>
            <p:ph sz="half" idx="2"/>
          </p:nvPr>
        </p:nvSpPr>
        <p:spPr>
          <a:xfrm>
            <a:off x="4648200" y="1669601"/>
            <a:ext cx="4038600" cy="3860086"/>
          </a:xfrm>
        </p:spPr>
        <p:txBody>
          <a:bodyPr>
            <a:normAutofit/>
          </a:bodyPr>
          <a:lstStyle/>
          <a:p>
            <a:pPr marL="857250" lvl="2" indent="0">
              <a:buNone/>
            </a:pPr>
            <a:r>
              <a:rPr lang="en-US" sz="3000" dirty="0" smtClean="0"/>
              <a:t>@</a:t>
            </a:r>
            <a:r>
              <a:rPr lang="en-US" sz="3000" dirty="0" err="1" smtClean="0"/>
              <a:t>JoelDuff</a:t>
            </a:r>
            <a:endParaRPr lang="en-US" sz="3000" dirty="0"/>
          </a:p>
          <a:p>
            <a:pPr marL="857250" lvl="2" indent="0">
              <a:buNone/>
            </a:pPr>
            <a:endParaRPr lang="en-US" sz="3000" dirty="0" smtClean="0"/>
          </a:p>
          <a:p>
            <a:pPr marL="857250" lvl="2" indent="0">
              <a:buNone/>
            </a:pPr>
            <a:endParaRPr lang="en-US" sz="3000" dirty="0"/>
          </a:p>
          <a:p>
            <a:pPr marL="857250" lvl="2" indent="0">
              <a:buNone/>
            </a:pPr>
            <a:r>
              <a:rPr lang="en-US" sz="3000" dirty="0" err="1" smtClean="0"/>
              <a:t>JoeleeDuff</a:t>
            </a:r>
            <a:endParaRPr lang="en-US" sz="3000" dirty="0" smtClean="0"/>
          </a:p>
          <a:p>
            <a:pPr marL="857250" lvl="2" indent="0">
              <a:buNone/>
            </a:pPr>
            <a:endParaRPr lang="en-US" sz="3000" dirty="0"/>
          </a:p>
          <a:p>
            <a:pPr marL="857250" lvl="2" indent="0">
              <a:buNone/>
            </a:pPr>
            <a:r>
              <a:rPr lang="en-US" sz="3000" dirty="0" smtClean="0"/>
              <a:t>@</a:t>
            </a:r>
            <a:r>
              <a:rPr lang="en-US" sz="3000" dirty="0" err="1" smtClean="0"/>
              <a:t>JoeleeDuff</a:t>
            </a:r>
            <a:endParaRPr lang="en-US" sz="3000" dirty="0"/>
          </a:p>
        </p:txBody>
      </p:sp>
      <p:pic>
        <p:nvPicPr>
          <p:cNvPr id="12" name="Picture 11" descr="Instagr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8062" y="4331644"/>
            <a:ext cx="774571" cy="774571"/>
          </a:xfrm>
          <a:prstGeom prst="rect">
            <a:avLst/>
          </a:prstGeom>
        </p:spPr>
      </p:pic>
      <p:pic>
        <p:nvPicPr>
          <p:cNvPr id="13" name="Picture 12" descr="twitter.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656900"/>
            <a:ext cx="774571" cy="774571"/>
          </a:xfrm>
          <a:prstGeom prst="rect">
            <a:avLst/>
          </a:prstGeom>
        </p:spPr>
      </p:pic>
      <p:pic>
        <p:nvPicPr>
          <p:cNvPr id="15" name="Picture 14" descr="facebook.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3252148"/>
            <a:ext cx="774571" cy="774571"/>
          </a:xfrm>
          <a:prstGeom prst="rect">
            <a:avLst/>
          </a:prstGeom>
        </p:spPr>
      </p:pic>
      <p:pic>
        <p:nvPicPr>
          <p:cNvPr id="16" name="Picture 15" descr="facebook.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8062" y="3252148"/>
            <a:ext cx="774571" cy="774571"/>
          </a:xfrm>
          <a:prstGeom prst="rect">
            <a:avLst/>
          </a:prstGeom>
        </p:spPr>
      </p:pic>
      <p:pic>
        <p:nvPicPr>
          <p:cNvPr id="17" name="Picture 16" descr="twitter.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0005" y="1656900"/>
            <a:ext cx="774571" cy="774571"/>
          </a:xfrm>
          <a:prstGeom prst="rect">
            <a:avLst/>
          </a:prstGeom>
        </p:spPr>
      </p:pic>
    </p:spTree>
    <p:extLst>
      <p:ext uri="{BB962C8B-B14F-4D97-AF65-F5344CB8AC3E}">
        <p14:creationId xmlns:p14="http://schemas.microsoft.com/office/powerpoint/2010/main" val="10935745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094"/>
            <a:ext cx="8229600" cy="764630"/>
          </a:xfrm>
        </p:spPr>
        <p:txBody>
          <a:bodyPr/>
          <a:lstStyle/>
          <a:p>
            <a:r>
              <a:rPr lang="en-US" dirty="0" smtClean="0"/>
              <a:t>Facebook</a:t>
            </a:r>
            <a:endParaRPr lang="en-US" dirty="0"/>
          </a:p>
        </p:txBody>
      </p:sp>
      <p:pic>
        <p:nvPicPr>
          <p:cNvPr id="8" name="Picture 7" descr="facebook-hacking-1040cs0516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3723"/>
            <a:ext cx="9144000" cy="6084277"/>
          </a:xfrm>
          <a:prstGeom prst="rect">
            <a:avLst/>
          </a:prstGeom>
        </p:spPr>
      </p:pic>
      <p:sp>
        <p:nvSpPr>
          <p:cNvPr id="9" name="TextBox 8"/>
          <p:cNvSpPr txBox="1"/>
          <p:nvPr/>
        </p:nvSpPr>
        <p:spPr>
          <a:xfrm>
            <a:off x="254000" y="773724"/>
            <a:ext cx="8715375" cy="707886"/>
          </a:xfrm>
          <a:prstGeom prst="rect">
            <a:avLst/>
          </a:prstGeom>
          <a:noFill/>
        </p:spPr>
        <p:txBody>
          <a:bodyPr wrap="square" rtlCol="0">
            <a:spAutoFit/>
          </a:bodyPr>
          <a:lstStyle/>
          <a:p>
            <a:pPr algn="ctr"/>
            <a:r>
              <a:rPr lang="en-US"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Black"/>
                <a:cs typeface="Arial Black"/>
              </a:rPr>
              <a:t>Building Labour Community</a:t>
            </a:r>
            <a:endPar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Black"/>
              <a:cs typeface="Arial Black"/>
            </a:endParaRPr>
          </a:p>
        </p:txBody>
      </p:sp>
    </p:spTree>
    <p:extLst>
      <p:ext uri="{BB962C8B-B14F-4D97-AF65-F5344CB8AC3E}">
        <p14:creationId xmlns:p14="http://schemas.microsoft.com/office/powerpoint/2010/main" val="30767278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sz="3800" dirty="0" smtClean="0"/>
              <a:t>Knowing Who Your Friends Are</a:t>
            </a:r>
            <a:endParaRPr lang="en-US" sz="3800" dirty="0"/>
          </a:p>
        </p:txBody>
      </p:sp>
      <p:sp>
        <p:nvSpPr>
          <p:cNvPr id="3" name="Content Placeholder 2"/>
          <p:cNvSpPr>
            <a:spLocks noGrp="1"/>
          </p:cNvSpPr>
          <p:nvPr>
            <p:ph idx="1"/>
          </p:nvPr>
        </p:nvSpPr>
        <p:spPr/>
        <p:txBody>
          <a:bodyPr/>
          <a:lstStyle/>
          <a:p>
            <a:r>
              <a:rPr lang="en-US" dirty="0" smtClean="0"/>
              <a:t>Communities of people already connected</a:t>
            </a:r>
          </a:p>
          <a:p>
            <a:r>
              <a:rPr lang="en-US" dirty="0" smtClean="0"/>
              <a:t>Tap into your networks, &amp; their networks</a:t>
            </a:r>
          </a:p>
          <a:p>
            <a:r>
              <a:rPr lang="en-US" dirty="0" smtClean="0"/>
              <a:t>Privacy settings to limit access</a:t>
            </a:r>
          </a:p>
          <a:p>
            <a:r>
              <a:rPr lang="en-US" dirty="0" smtClean="0"/>
              <a:t>Introducing the new “Graph Search”</a:t>
            </a:r>
            <a:endParaRPr lang="en-US" dirty="0"/>
          </a:p>
        </p:txBody>
      </p:sp>
      <p:pic>
        <p:nvPicPr>
          <p:cNvPr id="4" name="Picture 3" descr="Facebook-Blu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6" y="381001"/>
            <a:ext cx="984250" cy="984250"/>
          </a:xfrm>
          <a:prstGeom prst="rect">
            <a:avLst/>
          </a:prstGeom>
        </p:spPr>
      </p:pic>
    </p:spTree>
    <p:extLst>
      <p:ext uri="{BB962C8B-B14F-4D97-AF65-F5344CB8AC3E}">
        <p14:creationId xmlns:p14="http://schemas.microsoft.com/office/powerpoint/2010/main" val="30393862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Profile vs. Page</a:t>
            </a:r>
            <a:endParaRPr lang="en-US" dirty="0"/>
          </a:p>
        </p:txBody>
      </p:sp>
      <p:pic>
        <p:nvPicPr>
          <p:cNvPr id="9" name="Content Placeholder 8" descr="JudyRebick-Profile.png"/>
          <p:cNvPicPr>
            <a:picLocks noGrp="1" noChangeAspect="1"/>
          </p:cNvPicPr>
          <p:nvPr>
            <p:ph sz="half" idx="1"/>
          </p:nvPr>
        </p:nvPicPr>
        <p:blipFill>
          <a:blip r:embed="rId2">
            <a:extLst>
              <a:ext uri="{28A0092B-C50C-407E-A947-70E740481C1C}">
                <a14:useLocalDpi xmlns:a14="http://schemas.microsoft.com/office/drawing/2010/main" val="0"/>
              </a:ext>
            </a:extLst>
          </a:blip>
          <a:srcRect t="-23794" b="-23794"/>
          <a:stretch>
            <a:fillRect/>
          </a:stretch>
        </p:blipFill>
        <p:spPr>
          <a:xfrm>
            <a:off x="457200" y="600075"/>
            <a:ext cx="4038600" cy="4929188"/>
          </a:xfrm>
        </p:spPr>
      </p:pic>
      <p:pic>
        <p:nvPicPr>
          <p:cNvPr id="10" name="Content Placeholder 9" descr="JudyRebick-Page.png"/>
          <p:cNvPicPr>
            <a:picLocks noGrp="1" noChangeAspect="1"/>
          </p:cNvPicPr>
          <p:nvPr>
            <p:ph sz="half" idx="2"/>
          </p:nvPr>
        </p:nvPicPr>
        <p:blipFill>
          <a:blip r:embed="rId3">
            <a:extLst>
              <a:ext uri="{28A0092B-C50C-407E-A947-70E740481C1C}">
                <a14:useLocalDpi xmlns:a14="http://schemas.microsoft.com/office/drawing/2010/main" val="0"/>
              </a:ext>
            </a:extLst>
          </a:blip>
          <a:srcRect t="-24026" b="-24026"/>
          <a:stretch>
            <a:fillRect/>
          </a:stretch>
        </p:blipFill>
        <p:spPr>
          <a:xfrm>
            <a:off x="4648200" y="600075"/>
            <a:ext cx="4038600" cy="4929188"/>
          </a:xfrm>
        </p:spPr>
      </p:pic>
      <p:pic>
        <p:nvPicPr>
          <p:cNvPr id="11" name="Picture 10" descr="Facebook-Blu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126" y="381001"/>
            <a:ext cx="984250" cy="984250"/>
          </a:xfrm>
          <a:prstGeom prst="rect">
            <a:avLst/>
          </a:prstGeom>
        </p:spPr>
      </p:pic>
      <p:sp>
        <p:nvSpPr>
          <p:cNvPr id="14" name="Text Placeholder 9"/>
          <p:cNvSpPr txBox="1">
            <a:spLocks/>
          </p:cNvSpPr>
          <p:nvPr/>
        </p:nvSpPr>
        <p:spPr>
          <a:xfrm>
            <a:off x="457200" y="4860283"/>
            <a:ext cx="4038600" cy="1711967"/>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400" dirty="0" smtClean="0"/>
              <a:t>Must be a real person.</a:t>
            </a:r>
          </a:p>
          <a:p>
            <a:r>
              <a:rPr lang="en-US" sz="2400" dirty="0" smtClean="0"/>
              <a:t>Usually private.</a:t>
            </a:r>
          </a:p>
          <a:p>
            <a:r>
              <a:rPr lang="en-US" sz="2400" dirty="0" smtClean="0"/>
              <a:t>Friend limit of 5,000.</a:t>
            </a:r>
          </a:p>
          <a:p>
            <a:r>
              <a:rPr lang="en-US" sz="2400" dirty="0" smtClean="0"/>
              <a:t>Allow others to follow you.</a:t>
            </a:r>
          </a:p>
          <a:p>
            <a:r>
              <a:rPr lang="en-US" sz="2400" dirty="0" smtClean="0"/>
              <a:t>Can create events, etc.</a:t>
            </a:r>
            <a:endParaRPr lang="en-US" sz="2400" dirty="0"/>
          </a:p>
        </p:txBody>
      </p:sp>
      <p:sp>
        <p:nvSpPr>
          <p:cNvPr id="15" name="Text Placeholder 9"/>
          <p:cNvSpPr txBox="1">
            <a:spLocks/>
          </p:cNvSpPr>
          <p:nvPr/>
        </p:nvSpPr>
        <p:spPr>
          <a:xfrm>
            <a:off x="4648200" y="4853933"/>
            <a:ext cx="4038600" cy="1711967"/>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400" dirty="0" smtClean="0"/>
              <a:t>For organizations, celebrities.</a:t>
            </a:r>
          </a:p>
          <a:p>
            <a:r>
              <a:rPr lang="en-US" sz="2400" dirty="0" smtClean="0"/>
              <a:t>Access is public.</a:t>
            </a:r>
          </a:p>
          <a:p>
            <a:r>
              <a:rPr lang="en-US" sz="2400" dirty="0" smtClean="0"/>
              <a:t>Anyone can “Like” the page.</a:t>
            </a:r>
          </a:p>
          <a:p>
            <a:r>
              <a:rPr lang="en-US" sz="2400" dirty="0" smtClean="0"/>
              <a:t>Organization can make posts.</a:t>
            </a:r>
          </a:p>
          <a:p>
            <a:r>
              <a:rPr lang="en-US" sz="2400" dirty="0" smtClean="0"/>
              <a:t>Can create events, etc.</a:t>
            </a:r>
            <a:endParaRPr lang="en-US" sz="2400" dirty="0"/>
          </a:p>
        </p:txBody>
      </p:sp>
    </p:spTree>
    <p:extLst>
      <p:ext uri="{BB962C8B-B14F-4D97-AF65-F5344CB8AC3E}">
        <p14:creationId xmlns:p14="http://schemas.microsoft.com/office/powerpoint/2010/main" val="40860465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Perfect Post</a:t>
            </a:r>
            <a:endParaRPr lang="en-US" dirty="0"/>
          </a:p>
        </p:txBody>
      </p:sp>
      <p:sp>
        <p:nvSpPr>
          <p:cNvPr id="5" name="Content Placeholder 4"/>
          <p:cNvSpPr>
            <a:spLocks noGrp="1"/>
          </p:cNvSpPr>
          <p:nvPr>
            <p:ph idx="1"/>
          </p:nvPr>
        </p:nvSpPr>
        <p:spPr>
          <a:xfrm>
            <a:off x="457201" y="1600201"/>
            <a:ext cx="4860924" cy="4869050"/>
          </a:xfrm>
        </p:spPr>
        <p:txBody>
          <a:bodyPr>
            <a:normAutofit fontScale="92500"/>
          </a:bodyPr>
          <a:lstStyle/>
          <a:p>
            <a:r>
              <a:rPr lang="en-US" sz="2800" dirty="0" smtClean="0"/>
              <a:t>Positive, empowering, inspirational, amusing, interesting or exciting encourage sharing.</a:t>
            </a:r>
          </a:p>
          <a:p>
            <a:r>
              <a:rPr lang="en-US" sz="2800" dirty="0" smtClean="0"/>
              <a:t>Photo posts receive 39% higher engagement.</a:t>
            </a:r>
          </a:p>
          <a:p>
            <a:r>
              <a:rPr lang="en-US" sz="2800" dirty="0" smtClean="0"/>
              <a:t>Use simple imagery that can be viewed on a mobile device</a:t>
            </a:r>
          </a:p>
          <a:p>
            <a:r>
              <a:rPr lang="en-US" sz="2800" dirty="0" smtClean="0"/>
              <a:t>Include an “ask” or a call to </a:t>
            </a:r>
            <a:r>
              <a:rPr lang="en-US" sz="2800" dirty="0" smtClean="0"/>
              <a:t>action</a:t>
            </a:r>
          </a:p>
          <a:p>
            <a:r>
              <a:rPr lang="en-US" sz="2800" dirty="0" smtClean="0"/>
              <a:t>Usually posted mid-afternoon</a:t>
            </a:r>
            <a:endParaRPr lang="en-US" sz="2800" dirty="0"/>
          </a:p>
        </p:txBody>
      </p:sp>
      <p:pic>
        <p:nvPicPr>
          <p:cNvPr id="6" name="Picture 5" descr="Facebook-Blu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6" y="381001"/>
            <a:ext cx="984250" cy="984250"/>
          </a:xfrm>
          <a:prstGeom prst="rect">
            <a:avLst/>
          </a:prstGeom>
        </p:spPr>
      </p:pic>
      <p:pic>
        <p:nvPicPr>
          <p:cNvPr id="7" name="Picture 6" descr="Facebook.BudgetSubmis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77838">
            <a:off x="5349875" y="1901746"/>
            <a:ext cx="3368675" cy="3382770"/>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2449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Give Profile</a:t>
            </a:r>
            <a:br>
              <a:rPr lang="en-US" dirty="0" smtClean="0"/>
            </a:br>
            <a:r>
              <a:rPr lang="en-US" dirty="0" smtClean="0"/>
              <a:t>to Campaigns</a:t>
            </a:r>
            <a:endParaRPr lang="en-US" dirty="0"/>
          </a:p>
        </p:txBody>
      </p:sp>
      <p:pic>
        <p:nvPicPr>
          <p:cNvPr id="6" name="Content Placeholder 5" descr="Profile-JoelDuff.jpg"/>
          <p:cNvPicPr>
            <a:picLocks noGrp="1" noChangeAspect="1"/>
          </p:cNvPicPr>
          <p:nvPr>
            <p:ph idx="1"/>
          </p:nvPr>
        </p:nvPicPr>
        <p:blipFill rotWithShape="1">
          <a:blip r:embed="rId2">
            <a:extLst>
              <a:ext uri="{28A0092B-C50C-407E-A947-70E740481C1C}">
                <a14:useLocalDpi xmlns:a14="http://schemas.microsoft.com/office/drawing/2010/main" val="0"/>
              </a:ext>
            </a:extLst>
          </a:blip>
          <a:srcRect t="18832" r="3139" b="23526"/>
          <a:stretch/>
        </p:blipFill>
        <p:spPr/>
      </p:pic>
      <p:pic>
        <p:nvPicPr>
          <p:cNvPr id="4" name="Picture 3" descr="Facebook-Blu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6" y="381001"/>
            <a:ext cx="984250" cy="984250"/>
          </a:xfrm>
          <a:prstGeom prst="rect">
            <a:avLst/>
          </a:prstGeom>
        </p:spPr>
      </p:pic>
      <p:pic>
        <p:nvPicPr>
          <p:cNvPr id="8" name="Picture 7" descr="ProfilePic-JoelDuf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85" y="1714499"/>
            <a:ext cx="1657278" cy="1698625"/>
          </a:xfrm>
          <a:prstGeom prst="rect">
            <a:avLst/>
          </a:prstGeom>
          <a:ln>
            <a:solidFill>
              <a:schemeClr val="bg1"/>
            </a:solidFill>
          </a:ln>
        </p:spPr>
      </p:pic>
      <p:pic>
        <p:nvPicPr>
          <p:cNvPr id="9" name="Picture 8" descr="USW-BottlesNotCans.jpg"/>
          <p:cNvPicPr>
            <a:picLocks noChangeAspect="1"/>
          </p:cNvPicPr>
          <p:nvPr/>
        </p:nvPicPr>
        <p:blipFill rotWithShape="1">
          <a:blip r:embed="rId5">
            <a:extLst>
              <a:ext uri="{28A0092B-C50C-407E-A947-70E740481C1C}">
                <a14:useLocalDpi xmlns:a14="http://schemas.microsoft.com/office/drawing/2010/main" val="0"/>
              </a:ext>
            </a:extLst>
          </a:blip>
          <a:srcRect b="6158"/>
          <a:stretch/>
        </p:blipFill>
        <p:spPr>
          <a:xfrm>
            <a:off x="3641515" y="3762375"/>
            <a:ext cx="5045285" cy="2722751"/>
          </a:xfrm>
          <a:prstGeom prst="rect">
            <a:avLst/>
          </a:prstGeom>
        </p:spPr>
      </p:pic>
      <p:pic>
        <p:nvPicPr>
          <p:cNvPr id="3" name="Picture 2" descr="Profile-Duffball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976" y="1714497"/>
            <a:ext cx="1703143" cy="1703143"/>
          </a:xfrm>
          <a:prstGeom prst="rect">
            <a:avLst/>
          </a:prstGeom>
        </p:spPr>
      </p:pic>
      <p:pic>
        <p:nvPicPr>
          <p:cNvPr id="10" name="Picture 9" descr="ToastSolidarity.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585" y="1714499"/>
            <a:ext cx="1698625" cy="1698625"/>
          </a:xfrm>
          <a:prstGeom prst="rect">
            <a:avLst/>
          </a:prstGeom>
          <a:ln>
            <a:solidFill>
              <a:srgbClr val="FFFFFF"/>
            </a:solidFill>
          </a:ln>
        </p:spPr>
      </p:pic>
    </p:spTree>
    <p:extLst>
      <p:ext uri="{BB962C8B-B14F-4D97-AF65-F5344CB8AC3E}">
        <p14:creationId xmlns:p14="http://schemas.microsoft.com/office/powerpoint/2010/main" val="4087043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ofile-DavidSparrow.jpg"/>
          <p:cNvPicPr>
            <a:picLocks noChangeAspect="1"/>
          </p:cNvPicPr>
          <p:nvPr/>
        </p:nvPicPr>
        <p:blipFill rotWithShape="1">
          <a:blip r:embed="rId2">
            <a:extLst>
              <a:ext uri="{28A0092B-C50C-407E-A947-70E740481C1C}">
                <a14:useLocalDpi xmlns:a14="http://schemas.microsoft.com/office/drawing/2010/main" val="0"/>
              </a:ext>
            </a:extLst>
          </a:blip>
          <a:srcRect t="1496" b="12138"/>
          <a:stretch/>
        </p:blipFill>
        <p:spPr>
          <a:xfrm>
            <a:off x="457200" y="158749"/>
            <a:ext cx="8229600" cy="6600562"/>
          </a:xfrm>
          <a:prstGeom prst="rect">
            <a:avLst/>
          </a:prstGeom>
        </p:spPr>
      </p:pic>
      <p:pic>
        <p:nvPicPr>
          <p:cNvPr id="5" name="Picture 4" descr="USW Post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51" y="3650237"/>
            <a:ext cx="4972050" cy="3109074"/>
          </a:xfrm>
          <a:prstGeom prst="rect">
            <a:avLst/>
          </a:prstGeom>
        </p:spPr>
      </p:pic>
      <p:grpSp>
        <p:nvGrpSpPr>
          <p:cNvPr id="10" name="Group 9"/>
          <p:cNvGrpSpPr/>
          <p:nvPr/>
        </p:nvGrpSpPr>
        <p:grpSpPr>
          <a:xfrm>
            <a:off x="1938421" y="158749"/>
            <a:ext cx="5715000" cy="6451600"/>
            <a:chOff x="1938421" y="158749"/>
            <a:chExt cx="5715000" cy="6451600"/>
          </a:xfrm>
        </p:grpSpPr>
        <p:pic>
          <p:nvPicPr>
            <p:cNvPr id="2" name="Picture 1" descr="GuestLi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8421" y="158749"/>
              <a:ext cx="5715000" cy="6451600"/>
            </a:xfrm>
            <a:prstGeom prst="rect">
              <a:avLst/>
            </a:prstGeom>
          </p:spPr>
        </p:pic>
        <p:pic>
          <p:nvPicPr>
            <p:cNvPr id="3" name="Picture 2" descr="ToastSolidarit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2211" y="1310105"/>
              <a:ext cx="678735" cy="678735"/>
            </a:xfrm>
            <a:prstGeom prst="rect">
              <a:avLst/>
            </a:prstGeom>
          </p:spPr>
        </p:pic>
        <p:pic>
          <p:nvPicPr>
            <p:cNvPr id="7" name="Picture 6" descr="ToastSolidarit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2211" y="3858974"/>
              <a:ext cx="678735" cy="678735"/>
            </a:xfrm>
            <a:prstGeom prst="rect">
              <a:avLst/>
            </a:prstGeom>
          </p:spPr>
        </p:pic>
        <p:pic>
          <p:nvPicPr>
            <p:cNvPr id="8" name="Picture 7" descr="ToastSolidarit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2211" y="4711031"/>
              <a:ext cx="678735" cy="678735"/>
            </a:xfrm>
            <a:prstGeom prst="rect">
              <a:avLst/>
            </a:prstGeom>
          </p:spPr>
        </p:pic>
        <p:pic>
          <p:nvPicPr>
            <p:cNvPr id="9" name="Picture 8" descr="ToastSolidarit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2211" y="5593348"/>
              <a:ext cx="678735" cy="678735"/>
            </a:xfrm>
            <a:prstGeom prst="rect">
              <a:avLst/>
            </a:prstGeom>
          </p:spPr>
        </p:pic>
      </p:grpSp>
    </p:spTree>
    <p:extLst>
      <p:ext uri="{BB962C8B-B14F-4D97-AF65-F5344CB8AC3E}">
        <p14:creationId xmlns:p14="http://schemas.microsoft.com/office/powerpoint/2010/main" val="3329902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idRyan.jpg"/>
          <p:cNvPicPr>
            <a:picLocks noChangeAspect="1"/>
          </p:cNvPicPr>
          <p:nvPr/>
        </p:nvPicPr>
        <p:blipFill rotWithShape="1">
          <a:blip r:embed="rId2">
            <a:extLst>
              <a:ext uri="{28A0092B-C50C-407E-A947-70E740481C1C}">
                <a14:useLocalDpi xmlns:a14="http://schemas.microsoft.com/office/drawing/2010/main" val="0"/>
              </a:ext>
            </a:extLst>
          </a:blip>
          <a:srcRect l="4702" t="5024" r="5276" b="4439"/>
          <a:stretch/>
        </p:blipFill>
        <p:spPr>
          <a:xfrm>
            <a:off x="370455" y="2222501"/>
            <a:ext cx="2074294" cy="2047870"/>
          </a:xfrm>
          <a:prstGeom prst="rect">
            <a:avLst/>
          </a:prstGeom>
        </p:spPr>
      </p:pic>
      <p:sp>
        <p:nvSpPr>
          <p:cNvPr id="2" name="Title 1"/>
          <p:cNvSpPr>
            <a:spLocks noGrp="1"/>
          </p:cNvSpPr>
          <p:nvPr>
            <p:ph type="title"/>
          </p:nvPr>
        </p:nvSpPr>
        <p:spPr>
          <a:xfrm>
            <a:off x="457200" y="298450"/>
            <a:ext cx="8229600" cy="1143000"/>
          </a:xfrm>
        </p:spPr>
        <p:txBody>
          <a:bodyPr>
            <a:normAutofit/>
          </a:bodyPr>
          <a:lstStyle/>
          <a:p>
            <a:pPr algn="r"/>
            <a:r>
              <a:rPr lang="en-US" dirty="0" smtClean="0"/>
              <a:t>Photos as Social Media</a:t>
            </a:r>
            <a:endParaRPr lang="en-US" dirty="0"/>
          </a:p>
        </p:txBody>
      </p:sp>
      <p:pic>
        <p:nvPicPr>
          <p:cNvPr id="4" name="Picture 3" descr="Facebook-Blu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6" y="381001"/>
            <a:ext cx="984250" cy="984250"/>
          </a:xfrm>
          <a:prstGeom prst="rect">
            <a:avLst/>
          </a:prstGeom>
        </p:spPr>
      </p:pic>
      <p:pic>
        <p:nvPicPr>
          <p:cNvPr id="7" name="Picture 6" descr="HassanYussuff.jpg"/>
          <p:cNvPicPr>
            <a:picLocks noChangeAspect="1"/>
          </p:cNvPicPr>
          <p:nvPr/>
        </p:nvPicPr>
        <p:blipFill rotWithShape="1">
          <a:blip r:embed="rId4">
            <a:extLst>
              <a:ext uri="{28A0092B-C50C-407E-A947-70E740481C1C}">
                <a14:useLocalDpi xmlns:a14="http://schemas.microsoft.com/office/drawing/2010/main" val="0"/>
              </a:ext>
            </a:extLst>
          </a:blip>
          <a:srcRect l="12845" t="5172" r="19483" b="5747"/>
          <a:stretch/>
        </p:blipFill>
        <p:spPr>
          <a:xfrm>
            <a:off x="2513580" y="2222502"/>
            <a:ext cx="2074294" cy="2047869"/>
          </a:xfrm>
          <a:prstGeom prst="rect">
            <a:avLst/>
          </a:prstGeom>
        </p:spPr>
      </p:pic>
      <p:pic>
        <p:nvPicPr>
          <p:cNvPr id="10" name="Picture 9" descr="ThomasMulcair.jpg"/>
          <p:cNvPicPr>
            <a:picLocks noChangeAspect="1"/>
          </p:cNvPicPr>
          <p:nvPr/>
        </p:nvPicPr>
        <p:blipFill rotWithShape="1">
          <a:blip r:embed="rId5">
            <a:extLst>
              <a:ext uri="{28A0092B-C50C-407E-A947-70E740481C1C}">
                <a14:useLocalDpi xmlns:a14="http://schemas.microsoft.com/office/drawing/2010/main" val="0"/>
              </a:ext>
            </a:extLst>
          </a:blip>
          <a:srcRect l="13137" t="3778" r="1629" b="12573"/>
          <a:stretch/>
        </p:blipFill>
        <p:spPr>
          <a:xfrm>
            <a:off x="4653119" y="2222502"/>
            <a:ext cx="2074294" cy="2047871"/>
          </a:xfrm>
          <a:prstGeom prst="rect">
            <a:avLst/>
          </a:prstGeom>
        </p:spPr>
      </p:pic>
      <p:pic>
        <p:nvPicPr>
          <p:cNvPr id="12" name="Picture 11" descr="Convention.jpg"/>
          <p:cNvPicPr>
            <a:picLocks noChangeAspect="1"/>
          </p:cNvPicPr>
          <p:nvPr/>
        </p:nvPicPr>
        <p:blipFill rotWithShape="1">
          <a:blip r:embed="rId6">
            <a:extLst>
              <a:ext uri="{28A0092B-C50C-407E-A947-70E740481C1C}">
                <a14:useLocalDpi xmlns:a14="http://schemas.microsoft.com/office/drawing/2010/main" val="0"/>
              </a:ext>
            </a:extLst>
          </a:blip>
          <a:srcRect l="2315" t="5645" r="6829" b="5070"/>
          <a:stretch/>
        </p:blipFill>
        <p:spPr>
          <a:xfrm>
            <a:off x="6799830" y="2222503"/>
            <a:ext cx="2074294" cy="2047870"/>
          </a:xfrm>
          <a:prstGeom prst="rect">
            <a:avLst/>
          </a:prstGeom>
        </p:spPr>
      </p:pic>
      <p:pic>
        <p:nvPicPr>
          <p:cNvPr id="13" name="Picture 12" descr="Sister2.jpg"/>
          <p:cNvPicPr>
            <a:picLocks noChangeAspect="1"/>
          </p:cNvPicPr>
          <p:nvPr/>
        </p:nvPicPr>
        <p:blipFill rotWithShape="1">
          <a:blip r:embed="rId7">
            <a:extLst>
              <a:ext uri="{28A0092B-C50C-407E-A947-70E740481C1C}">
                <a14:useLocalDpi xmlns:a14="http://schemas.microsoft.com/office/drawing/2010/main" val="0"/>
              </a:ext>
            </a:extLst>
          </a:blip>
          <a:srcRect l="5468" t="2979" r="5124" b="8227"/>
          <a:stretch/>
        </p:blipFill>
        <p:spPr>
          <a:xfrm>
            <a:off x="370455" y="4333878"/>
            <a:ext cx="2074294" cy="2047869"/>
          </a:xfrm>
          <a:prstGeom prst="rect">
            <a:avLst/>
          </a:prstGeom>
        </p:spPr>
      </p:pic>
      <p:pic>
        <p:nvPicPr>
          <p:cNvPr id="14" name="Picture 13" descr="Sister.jpg"/>
          <p:cNvPicPr>
            <a:picLocks noChangeAspect="1"/>
          </p:cNvPicPr>
          <p:nvPr/>
        </p:nvPicPr>
        <p:blipFill rotWithShape="1">
          <a:blip r:embed="rId8">
            <a:extLst>
              <a:ext uri="{28A0092B-C50C-407E-A947-70E740481C1C}">
                <a14:useLocalDpi xmlns:a14="http://schemas.microsoft.com/office/drawing/2010/main" val="0"/>
              </a:ext>
            </a:extLst>
          </a:blip>
          <a:srcRect l="7343" t="4722" r="1166" b="6007"/>
          <a:stretch/>
        </p:blipFill>
        <p:spPr>
          <a:xfrm>
            <a:off x="2513580" y="4333878"/>
            <a:ext cx="2074294" cy="2047870"/>
          </a:xfrm>
          <a:prstGeom prst="rect">
            <a:avLst/>
          </a:prstGeom>
        </p:spPr>
      </p:pic>
      <p:pic>
        <p:nvPicPr>
          <p:cNvPr id="15" name="Picture 14" descr="Brother.jpg"/>
          <p:cNvPicPr>
            <a:picLocks noChangeAspect="1"/>
          </p:cNvPicPr>
          <p:nvPr/>
        </p:nvPicPr>
        <p:blipFill rotWithShape="1">
          <a:blip r:embed="rId9">
            <a:extLst>
              <a:ext uri="{28A0092B-C50C-407E-A947-70E740481C1C}">
                <a14:useLocalDpi xmlns:a14="http://schemas.microsoft.com/office/drawing/2010/main" val="0"/>
              </a:ext>
            </a:extLst>
          </a:blip>
          <a:srcRect l="8451" t="7126" r="3089" b="5946"/>
          <a:stretch/>
        </p:blipFill>
        <p:spPr>
          <a:xfrm>
            <a:off x="4653119" y="4349753"/>
            <a:ext cx="2074294" cy="2047871"/>
          </a:xfrm>
          <a:prstGeom prst="rect">
            <a:avLst/>
          </a:prstGeom>
        </p:spPr>
      </p:pic>
      <p:pic>
        <p:nvPicPr>
          <p:cNvPr id="16" name="Picture 15" descr="UniforWomen.jpg"/>
          <p:cNvPicPr>
            <a:picLocks noChangeAspect="1"/>
          </p:cNvPicPr>
          <p:nvPr/>
        </p:nvPicPr>
        <p:blipFill rotWithShape="1">
          <a:blip r:embed="rId10">
            <a:extLst>
              <a:ext uri="{28A0092B-C50C-407E-A947-70E740481C1C}">
                <a14:useLocalDpi xmlns:a14="http://schemas.microsoft.com/office/drawing/2010/main" val="0"/>
              </a:ext>
            </a:extLst>
          </a:blip>
          <a:srcRect l="5092" t="6425" r="3468" b="2457"/>
          <a:stretch/>
        </p:blipFill>
        <p:spPr>
          <a:xfrm>
            <a:off x="6799830" y="4333879"/>
            <a:ext cx="2074294" cy="2047870"/>
          </a:xfrm>
          <a:prstGeom prst="rect">
            <a:avLst/>
          </a:prstGeom>
        </p:spPr>
      </p:pic>
    </p:spTree>
    <p:extLst>
      <p:ext uri="{BB962C8B-B14F-4D97-AF65-F5344CB8AC3E}">
        <p14:creationId xmlns:p14="http://schemas.microsoft.com/office/powerpoint/2010/main" val="42271698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22" presetClass="entr" presetSubtype="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par>
                                <p:cTn id="31" presetID="22" presetClass="entr" presetSubtype="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4000" dirty="0" smtClean="0"/>
              <a:t>The Meme is the Message</a:t>
            </a:r>
            <a:endParaRPr lang="en-US" sz="4000" dirty="0"/>
          </a:p>
        </p:txBody>
      </p:sp>
      <p:sp>
        <p:nvSpPr>
          <p:cNvPr id="6" name="Content Placeholder 5"/>
          <p:cNvSpPr>
            <a:spLocks noGrp="1"/>
          </p:cNvSpPr>
          <p:nvPr>
            <p:ph sz="half" idx="1"/>
          </p:nvPr>
        </p:nvSpPr>
        <p:spPr/>
        <p:txBody>
          <a:bodyPr>
            <a:normAutofit fontScale="92500" lnSpcReduction="10000"/>
          </a:bodyPr>
          <a:lstStyle/>
          <a:p>
            <a:r>
              <a:rPr lang="en-US" dirty="0" smtClean="0"/>
              <a:t>An idea, </a:t>
            </a:r>
            <a:r>
              <a:rPr lang="en-US" dirty="0" err="1" smtClean="0"/>
              <a:t>behaviour</a:t>
            </a:r>
            <a:r>
              <a:rPr lang="en-US" dirty="0" smtClean="0"/>
              <a:t> or style that spreads from person to person within a culture</a:t>
            </a:r>
          </a:p>
          <a:p>
            <a:r>
              <a:rPr lang="en-US" dirty="0" smtClean="0"/>
              <a:t>Examples: WAZZUP?!? - Where’s the Beef? - Love, Hope and Optimism</a:t>
            </a:r>
          </a:p>
          <a:p>
            <a:r>
              <a:rPr lang="en-US" dirty="0" smtClean="0"/>
              <a:t>Use creative, funny or inspirational images to get others sharing your message</a:t>
            </a:r>
          </a:p>
        </p:txBody>
      </p:sp>
      <p:pic>
        <p:nvPicPr>
          <p:cNvPr id="8" name="Content Placeholder 7" descr="RyanGosling.jpg"/>
          <p:cNvPicPr>
            <a:picLocks noGrp="1" noChangeAspect="1"/>
          </p:cNvPicPr>
          <p:nvPr>
            <p:ph sz="half" idx="2"/>
          </p:nvPr>
        </p:nvPicPr>
        <p:blipFill>
          <a:blip r:embed="rId2">
            <a:extLst>
              <a:ext uri="{28A0092B-C50C-407E-A947-70E740481C1C}">
                <a14:useLocalDpi xmlns:a14="http://schemas.microsoft.com/office/drawing/2010/main" val="0"/>
              </a:ext>
            </a:extLst>
          </a:blip>
          <a:srcRect t="-11016" b="-11016"/>
          <a:stretch>
            <a:fillRect/>
          </a:stretch>
        </p:blipFill>
        <p:spPr/>
      </p:pic>
      <p:pic>
        <p:nvPicPr>
          <p:cNvPr id="3" name="Picture 2" descr="Facebook-Blu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6" y="381001"/>
            <a:ext cx="984250" cy="984250"/>
          </a:xfrm>
          <a:prstGeom prst="rect">
            <a:avLst/>
          </a:prstGeom>
        </p:spPr>
      </p:pic>
    </p:spTree>
    <p:extLst>
      <p:ext uri="{BB962C8B-B14F-4D97-AF65-F5344CB8AC3E}">
        <p14:creationId xmlns:p14="http://schemas.microsoft.com/office/powerpoint/2010/main" val="3177436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p:txBody>
          <a:bodyPr/>
          <a:lstStyle/>
          <a:p>
            <a:endParaRPr lang="en-US"/>
          </a:p>
        </p:txBody>
      </p:sp>
      <p:pic>
        <p:nvPicPr>
          <p:cNvPr id="6" name="Picture 5" descr="Twitter-Composite_medium.jpg"/>
          <p:cNvPicPr>
            <a:picLocks noChangeAspect="1"/>
          </p:cNvPicPr>
          <p:nvPr/>
        </p:nvPicPr>
        <p:blipFill rotWithShape="1">
          <a:blip r:embed="rId2">
            <a:extLst>
              <a:ext uri="{28A0092B-C50C-407E-A947-70E740481C1C}">
                <a14:useLocalDpi xmlns:a14="http://schemas.microsoft.com/office/drawing/2010/main" val="0"/>
              </a:ext>
            </a:extLst>
          </a:blip>
          <a:srcRect l="8827" r="9168" b="1594"/>
          <a:stretch/>
        </p:blipFill>
        <p:spPr>
          <a:xfrm>
            <a:off x="0" y="-1"/>
            <a:ext cx="9144000" cy="6858001"/>
          </a:xfrm>
          <a:prstGeom prst="rect">
            <a:avLst/>
          </a:prstGeom>
        </p:spPr>
      </p:pic>
      <p:sp>
        <p:nvSpPr>
          <p:cNvPr id="7" name="TextBox 6"/>
          <p:cNvSpPr txBox="1"/>
          <p:nvPr/>
        </p:nvSpPr>
        <p:spPr>
          <a:xfrm>
            <a:off x="254000" y="4243733"/>
            <a:ext cx="8715375" cy="643533"/>
          </a:xfrm>
          <a:prstGeom prst="rect">
            <a:avLst/>
          </a:prstGeom>
          <a:noFill/>
        </p:spPr>
        <p:txBody>
          <a:bodyPr wrap="square" rtlCol="0">
            <a:spAutoFit/>
          </a:bodyPr>
          <a:lstStyle/>
          <a:p>
            <a:pPr algn="ctr"/>
            <a:r>
              <a:rPr lang="en-US"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Black"/>
                <a:cs typeface="Arial Black"/>
              </a:rPr>
              <a:t>Tweet and They Will Follow</a:t>
            </a:r>
            <a:endPar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Black"/>
              <a:cs typeface="Arial Black"/>
            </a:endParaRPr>
          </a:p>
        </p:txBody>
      </p:sp>
    </p:spTree>
    <p:extLst>
      <p:ext uri="{BB962C8B-B14F-4D97-AF65-F5344CB8AC3E}">
        <p14:creationId xmlns:p14="http://schemas.microsoft.com/office/powerpoint/2010/main" val="21046235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3600" dirty="0" smtClean="0"/>
              <a:t>Tweet … and they will follow</a:t>
            </a:r>
            <a:endParaRPr lang="en-US" sz="3600" dirty="0"/>
          </a:p>
        </p:txBody>
      </p:sp>
      <p:sp>
        <p:nvSpPr>
          <p:cNvPr id="3" name="Content Placeholder 2"/>
          <p:cNvSpPr>
            <a:spLocks noGrp="1"/>
          </p:cNvSpPr>
          <p:nvPr>
            <p:ph idx="1"/>
          </p:nvPr>
        </p:nvSpPr>
        <p:spPr/>
        <p:txBody>
          <a:bodyPr/>
          <a:lstStyle/>
          <a:p>
            <a:r>
              <a:rPr lang="en-US" dirty="0" smtClean="0"/>
              <a:t>Democratizing the media</a:t>
            </a:r>
          </a:p>
          <a:p>
            <a:r>
              <a:rPr lang="en-US" dirty="0" smtClean="0"/>
              <a:t>Building a list of followers from around the world</a:t>
            </a:r>
          </a:p>
          <a:p>
            <a:r>
              <a:rPr lang="en-US" dirty="0" smtClean="0"/>
              <a:t>Everyone can be a commentator</a:t>
            </a:r>
          </a:p>
          <a:p>
            <a:r>
              <a:rPr lang="en-US" dirty="0" smtClean="0"/>
              <a:t>Help make and share the news</a:t>
            </a:r>
          </a:p>
          <a:p>
            <a:endParaRPr lang="en-US" dirty="0"/>
          </a:p>
        </p:txBody>
      </p:sp>
      <p:pic>
        <p:nvPicPr>
          <p:cNvPr id="5" name="Picture 4" descr="TwitterIcon-Right-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9" y="381001"/>
            <a:ext cx="1612898" cy="907255"/>
          </a:xfrm>
          <a:prstGeom prst="rect">
            <a:avLst/>
          </a:prstGeom>
        </p:spPr>
      </p:pic>
    </p:spTree>
    <p:extLst>
      <p:ext uri="{BB962C8B-B14F-4D97-AF65-F5344CB8AC3E}">
        <p14:creationId xmlns:p14="http://schemas.microsoft.com/office/powerpoint/2010/main" val="26043608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7013"/>
            <a:ext cx="8229600" cy="1143000"/>
          </a:xfrm>
        </p:spPr>
        <p:txBody>
          <a:bodyPr>
            <a:noAutofit/>
          </a:bodyPr>
          <a:lstStyle/>
          <a:p>
            <a:r>
              <a:rPr lang="en-US" sz="3200" dirty="0" smtClean="0"/>
              <a:t>The Revolution will not be televised </a:t>
            </a:r>
            <a:r>
              <a:rPr lang="en-US" sz="4600" dirty="0" smtClean="0"/>
              <a:t>… but it may be Tweeted </a:t>
            </a:r>
            <a:endParaRPr lang="en-US" sz="4600" dirty="0"/>
          </a:p>
        </p:txBody>
      </p:sp>
      <p:pic>
        <p:nvPicPr>
          <p:cNvPr id="4" name="Content Placeholder 3" descr="MediaOwnership.png"/>
          <p:cNvPicPr>
            <a:picLocks noGrp="1" noChangeAspect="1"/>
          </p:cNvPicPr>
          <p:nvPr>
            <p:ph idx="1"/>
          </p:nvPr>
        </p:nvPicPr>
        <p:blipFill rotWithShape="1">
          <a:blip r:embed="rId3">
            <a:extLst>
              <a:ext uri="{28A0092B-C50C-407E-A947-70E740481C1C}">
                <a14:useLocalDpi xmlns:a14="http://schemas.microsoft.com/office/drawing/2010/main" val="0"/>
              </a:ext>
            </a:extLst>
          </a:blip>
          <a:srcRect t="8229" b="-3267"/>
          <a:stretch/>
        </p:blipFill>
        <p:spPr>
          <a:xfrm>
            <a:off x="758825" y="1464117"/>
            <a:ext cx="7623175" cy="5433571"/>
          </a:xfrm>
        </p:spPr>
      </p:pic>
    </p:spTree>
    <p:extLst>
      <p:ext uri="{BB962C8B-B14F-4D97-AF65-F5344CB8AC3E}">
        <p14:creationId xmlns:p14="http://schemas.microsoft.com/office/powerpoint/2010/main" val="2443255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93202"/>
            <a:ext cx="8229600" cy="1143000"/>
          </a:xfrm>
        </p:spPr>
        <p:txBody>
          <a:bodyPr/>
          <a:lstStyle/>
          <a:p>
            <a:r>
              <a:rPr lang="en-US" dirty="0" smtClean="0"/>
              <a:t>“Tweet”! WTF?</a:t>
            </a:r>
            <a:endParaRPr lang="en-US" dirty="0"/>
          </a:p>
        </p:txBody>
      </p:sp>
      <p:sp>
        <p:nvSpPr>
          <p:cNvPr id="3" name="Content Placeholder 2"/>
          <p:cNvSpPr>
            <a:spLocks noGrp="1"/>
          </p:cNvSpPr>
          <p:nvPr>
            <p:ph idx="1"/>
          </p:nvPr>
        </p:nvSpPr>
        <p:spPr>
          <a:xfrm>
            <a:off x="494299" y="1059684"/>
            <a:ext cx="8229600" cy="3895696"/>
          </a:xfrm>
        </p:spPr>
        <p:txBody>
          <a:bodyPr/>
          <a:lstStyle/>
          <a:p>
            <a:r>
              <a:rPr lang="en-US" dirty="0" smtClean="0"/>
              <a:t>Micro-post or an update in 140 characters</a:t>
            </a:r>
          </a:p>
          <a:p>
            <a:r>
              <a:rPr lang="en-US" dirty="0" smtClean="0"/>
              <a:t>It is like writing in headlines</a:t>
            </a:r>
            <a:endParaRPr lang="en-US" dirty="0"/>
          </a:p>
        </p:txBody>
      </p:sp>
      <p:grpSp>
        <p:nvGrpSpPr>
          <p:cNvPr id="6" name="Group 5"/>
          <p:cNvGrpSpPr/>
          <p:nvPr/>
        </p:nvGrpSpPr>
        <p:grpSpPr>
          <a:xfrm>
            <a:off x="250524" y="2226986"/>
            <a:ext cx="8893476" cy="3273397"/>
            <a:chOff x="110331" y="2222500"/>
            <a:chExt cx="8893476" cy="3273397"/>
          </a:xfrm>
        </p:grpSpPr>
        <p:pic>
          <p:nvPicPr>
            <p:cNvPr id="4" name="Picture 3" descr="ComposeTwee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31" y="2222500"/>
              <a:ext cx="8893476" cy="3273397"/>
            </a:xfrm>
            <a:prstGeom prst="rect">
              <a:avLst/>
            </a:prstGeom>
          </p:spPr>
        </p:pic>
        <p:sp>
          <p:nvSpPr>
            <p:cNvPr id="5" name="TextBox 4"/>
            <p:cNvSpPr txBox="1"/>
            <p:nvPr/>
          </p:nvSpPr>
          <p:spPr>
            <a:xfrm>
              <a:off x="457200" y="3010584"/>
              <a:ext cx="8286750" cy="1477328"/>
            </a:xfrm>
            <a:prstGeom prst="rect">
              <a:avLst/>
            </a:prstGeom>
            <a:noFill/>
          </p:spPr>
          <p:txBody>
            <a:bodyPr wrap="square" rtlCol="0">
              <a:spAutoFit/>
            </a:bodyPr>
            <a:lstStyle/>
            <a:p>
              <a:r>
                <a:rPr lang="en-US" sz="3000" dirty="0" smtClean="0"/>
                <a:t>Childcare, health care, pensions, good jobs: </a:t>
              </a:r>
            </a:p>
            <a:p>
              <a:r>
                <a:rPr lang="en-US" sz="3000" dirty="0" smtClean="0"/>
                <a:t>4 reasons I’m telling neighbours to vote out </a:t>
              </a:r>
              <a:r>
                <a:rPr lang="en-US" sz="3000" dirty="0" smtClean="0">
                  <a:solidFill>
                    <a:srgbClr val="2478AB"/>
                  </a:solidFill>
                </a:rPr>
                <a:t>@</a:t>
              </a:r>
              <a:r>
                <a:rPr lang="en-US" sz="3000" dirty="0" err="1" smtClean="0">
                  <a:solidFill>
                    <a:srgbClr val="2478AB"/>
                  </a:solidFill>
                </a:rPr>
                <a:t>PMHarper</a:t>
              </a:r>
              <a:r>
                <a:rPr lang="en-US" sz="3000" dirty="0" smtClean="0">
                  <a:solidFill>
                    <a:srgbClr val="2478AB"/>
                  </a:solidFill>
                </a:rPr>
                <a:t> </a:t>
              </a:r>
              <a:r>
                <a:rPr lang="en-US" sz="3000" dirty="0" smtClean="0"/>
                <a:t>in </a:t>
              </a:r>
              <a:r>
                <a:rPr lang="en-US" sz="3000" dirty="0" smtClean="0">
                  <a:solidFill>
                    <a:srgbClr val="2478AB"/>
                  </a:solidFill>
                </a:rPr>
                <a:t>#elxn2015</a:t>
              </a:r>
              <a:r>
                <a:rPr lang="en-US" sz="3000" dirty="0" smtClean="0"/>
                <a:t>. </a:t>
              </a:r>
              <a:r>
                <a:rPr lang="en-US" sz="3000" dirty="0" smtClean="0">
                  <a:solidFill>
                    <a:srgbClr val="2478AB"/>
                  </a:solidFill>
                </a:rPr>
                <a:t>#</a:t>
              </a:r>
              <a:r>
                <a:rPr lang="en-US" sz="3000" dirty="0" err="1" smtClean="0">
                  <a:solidFill>
                    <a:srgbClr val="2478AB"/>
                  </a:solidFill>
                </a:rPr>
                <a:t>CdnPoli</a:t>
              </a:r>
              <a:r>
                <a:rPr lang="en-US" sz="3000" dirty="0" smtClean="0">
                  <a:solidFill>
                    <a:srgbClr val="2478AB"/>
                  </a:solidFill>
                </a:rPr>
                <a:t> #</a:t>
              </a:r>
              <a:r>
                <a:rPr lang="en-US" sz="3000" dirty="0" err="1" smtClean="0">
                  <a:solidFill>
                    <a:srgbClr val="2478AB"/>
                  </a:solidFill>
                </a:rPr>
                <a:t>CanLab</a:t>
              </a:r>
              <a:endParaRPr lang="en-US" sz="3000" dirty="0">
                <a:solidFill>
                  <a:srgbClr val="2478AB"/>
                </a:solidFill>
              </a:endParaRPr>
            </a:p>
          </p:txBody>
        </p:sp>
      </p:grpSp>
      <p:grpSp>
        <p:nvGrpSpPr>
          <p:cNvPr id="10" name="Group 9"/>
          <p:cNvGrpSpPr/>
          <p:nvPr/>
        </p:nvGrpSpPr>
        <p:grpSpPr>
          <a:xfrm>
            <a:off x="4683126" y="392162"/>
            <a:ext cx="4060824" cy="6159500"/>
            <a:chOff x="4683126" y="408037"/>
            <a:chExt cx="4060824" cy="6159500"/>
          </a:xfrm>
        </p:grpSpPr>
        <p:sp>
          <p:nvSpPr>
            <p:cNvPr id="8" name="Rectangular Callout 7"/>
            <p:cNvSpPr/>
            <p:nvPr/>
          </p:nvSpPr>
          <p:spPr>
            <a:xfrm>
              <a:off x="4683126" y="408037"/>
              <a:ext cx="4060824" cy="6159500"/>
            </a:xfrm>
            <a:prstGeom prst="wedgeRectCallout">
              <a:avLst>
                <a:gd name="adj1" fmla="val -100891"/>
                <a:gd name="adj2" fmla="val 12242"/>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PMHarper.PNG"/>
            <p:cNvPicPr>
              <a:picLocks noChangeAspect="1"/>
            </p:cNvPicPr>
            <p:nvPr/>
          </p:nvPicPr>
          <p:blipFill rotWithShape="1">
            <a:blip r:embed="rId3">
              <a:extLst>
                <a:ext uri="{28A0092B-C50C-407E-A947-70E740481C1C}">
                  <a14:useLocalDpi xmlns:a14="http://schemas.microsoft.com/office/drawing/2010/main" val="0"/>
                </a:ext>
              </a:extLst>
            </a:blip>
            <a:srcRect b="14584"/>
            <a:stretch/>
          </p:blipFill>
          <p:spPr>
            <a:xfrm>
              <a:off x="4781550" y="492125"/>
              <a:ext cx="3857625" cy="5857875"/>
            </a:xfrm>
            <a:prstGeom prst="rect">
              <a:avLst/>
            </a:prstGeom>
          </p:spPr>
        </p:pic>
        <p:pic>
          <p:nvPicPr>
            <p:cNvPr id="9" name="Picture 8" descr="@PMHarper-2.png"/>
            <p:cNvPicPr>
              <a:picLocks noChangeAspect="1"/>
            </p:cNvPicPr>
            <p:nvPr/>
          </p:nvPicPr>
          <p:blipFill rotWithShape="1">
            <a:blip r:embed="rId4">
              <a:extLst>
                <a:ext uri="{28A0092B-C50C-407E-A947-70E740481C1C}">
                  <a14:useLocalDpi xmlns:a14="http://schemas.microsoft.com/office/drawing/2010/main" val="0"/>
                </a:ext>
              </a:extLst>
            </a:blip>
            <a:srcRect t="20671" b="53241"/>
            <a:stretch/>
          </p:blipFill>
          <p:spPr>
            <a:xfrm>
              <a:off x="4775513" y="4762550"/>
              <a:ext cx="3863662" cy="1789112"/>
            </a:xfrm>
            <a:prstGeom prst="rect">
              <a:avLst/>
            </a:prstGeom>
          </p:spPr>
        </p:pic>
      </p:grpSp>
      <p:grpSp>
        <p:nvGrpSpPr>
          <p:cNvPr id="13" name="Group 12"/>
          <p:cNvGrpSpPr/>
          <p:nvPr/>
        </p:nvGrpSpPr>
        <p:grpSpPr>
          <a:xfrm>
            <a:off x="4819650" y="392162"/>
            <a:ext cx="3924300" cy="6143625"/>
            <a:chOff x="250825" y="392162"/>
            <a:chExt cx="3924300" cy="6143625"/>
          </a:xfrm>
        </p:grpSpPr>
        <p:sp>
          <p:nvSpPr>
            <p:cNvPr id="11" name="Rectangular Callout 10"/>
            <p:cNvSpPr/>
            <p:nvPr/>
          </p:nvSpPr>
          <p:spPr>
            <a:xfrm>
              <a:off x="250825" y="392162"/>
              <a:ext cx="3924300" cy="6143625"/>
            </a:xfrm>
            <a:prstGeom prst="wedgeRectCallout">
              <a:avLst>
                <a:gd name="adj1" fmla="val -58859"/>
                <a:gd name="adj2" fmla="val 13585"/>
              </a:avLst>
            </a:prstGeom>
            <a:solidFill>
              <a:srgbClr val="FFFFFF"/>
            </a:solid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ELxn2015-2.PNG"/>
            <p:cNvPicPr>
              <a:picLocks noChangeAspect="1"/>
            </p:cNvPicPr>
            <p:nvPr/>
          </p:nvPicPr>
          <p:blipFill rotWithShape="1">
            <a:blip r:embed="rId5">
              <a:extLst>
                <a:ext uri="{28A0092B-C50C-407E-A947-70E740481C1C}">
                  <a14:useLocalDpi xmlns:a14="http://schemas.microsoft.com/office/drawing/2010/main" val="0"/>
                </a:ext>
              </a:extLst>
            </a:blip>
            <a:srcRect b="13653"/>
            <a:stretch/>
          </p:blipFill>
          <p:spPr>
            <a:xfrm>
              <a:off x="307652" y="523875"/>
              <a:ext cx="3790959" cy="5810250"/>
            </a:xfrm>
            <a:prstGeom prst="rect">
              <a:avLst/>
            </a:prstGeom>
          </p:spPr>
        </p:pic>
      </p:grpSp>
      <p:grpSp>
        <p:nvGrpSpPr>
          <p:cNvPr id="18" name="Group 17"/>
          <p:cNvGrpSpPr/>
          <p:nvPr/>
        </p:nvGrpSpPr>
        <p:grpSpPr>
          <a:xfrm>
            <a:off x="163095" y="392162"/>
            <a:ext cx="3924300" cy="6143625"/>
            <a:chOff x="288925" y="392162"/>
            <a:chExt cx="3924300" cy="6143625"/>
          </a:xfrm>
        </p:grpSpPr>
        <p:sp>
          <p:nvSpPr>
            <p:cNvPr id="15" name="Rectangular Callout 14"/>
            <p:cNvSpPr/>
            <p:nvPr/>
          </p:nvSpPr>
          <p:spPr>
            <a:xfrm>
              <a:off x="288925" y="392162"/>
              <a:ext cx="3924300" cy="6143625"/>
            </a:xfrm>
            <a:prstGeom prst="wedgeRectCallout">
              <a:avLst>
                <a:gd name="adj1" fmla="val 61691"/>
                <a:gd name="adj2" fmla="val 13843"/>
              </a:avLst>
            </a:prstGeom>
            <a:solidFill>
              <a:srgbClr val="FFFFFF"/>
            </a:solid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CdnPoli.jpg"/>
            <p:cNvPicPr>
              <a:picLocks noChangeAspect="1"/>
            </p:cNvPicPr>
            <p:nvPr/>
          </p:nvPicPr>
          <p:blipFill rotWithShape="1">
            <a:blip r:embed="rId6">
              <a:extLst>
                <a:ext uri="{28A0092B-C50C-407E-A947-70E740481C1C}">
                  <a14:useLocalDpi xmlns:a14="http://schemas.microsoft.com/office/drawing/2010/main" val="0"/>
                </a:ext>
              </a:extLst>
            </a:blip>
            <a:srcRect b="1003"/>
            <a:stretch/>
          </p:blipFill>
          <p:spPr>
            <a:xfrm>
              <a:off x="339356" y="444500"/>
              <a:ext cx="3810369" cy="6075411"/>
            </a:xfrm>
            <a:prstGeom prst="rect">
              <a:avLst/>
            </a:prstGeom>
          </p:spPr>
        </p:pic>
      </p:grpSp>
    </p:spTree>
    <p:extLst>
      <p:ext uri="{BB962C8B-B14F-4D97-AF65-F5344CB8AC3E}">
        <p14:creationId xmlns:p14="http://schemas.microsoft.com/office/powerpoint/2010/main" val="34825521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strVal val="#ppt_w*0.70"/>
                                          </p:val>
                                        </p:tav>
                                        <p:tav tm="100000">
                                          <p:val>
                                            <p:strVal val="#ppt_w"/>
                                          </p:val>
                                        </p:tav>
                                      </p:tavLst>
                                    </p:anim>
                                    <p:anim calcmode="lin" valueType="num">
                                      <p:cBhvr>
                                        <p:cTn id="26" dur="1000" fill="hold"/>
                                        <p:tgtEl>
                                          <p:spTgt spid="13"/>
                                        </p:tgtEl>
                                        <p:attrNameLst>
                                          <p:attrName>ppt_h</p:attrName>
                                        </p:attrNameLst>
                                      </p:cBhvr>
                                      <p:tavLst>
                                        <p:tav tm="0">
                                          <p:val>
                                            <p:strVal val="#ppt_h"/>
                                          </p:val>
                                        </p:tav>
                                        <p:tav tm="100000">
                                          <p:val>
                                            <p:strVal val="#ppt_h"/>
                                          </p:val>
                                        </p:tav>
                                      </p:tavLst>
                                    </p:anim>
                                    <p:animEffect transition="in" filter="fade">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nodeType="clickEffect">
                                  <p:stCondLst>
                                    <p:cond delay="0"/>
                                  </p:stCondLst>
                                  <p:childTnLst>
                                    <p:animEffect transition="out" filter="dissolv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par>
                          <p:cTn id="33" fill="hold">
                            <p:stCondLst>
                              <p:cond delay="500"/>
                            </p:stCondLst>
                            <p:childTnLst>
                              <p:par>
                                <p:cTn id="34" presetID="55"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1000" fill="hold"/>
                                        <p:tgtEl>
                                          <p:spTgt spid="18"/>
                                        </p:tgtEl>
                                        <p:attrNameLst>
                                          <p:attrName>ppt_w</p:attrName>
                                        </p:attrNameLst>
                                      </p:cBhvr>
                                      <p:tavLst>
                                        <p:tav tm="0">
                                          <p:val>
                                            <p:strVal val="#ppt_w*0.70"/>
                                          </p:val>
                                        </p:tav>
                                        <p:tav tm="100000">
                                          <p:val>
                                            <p:strVal val="#ppt_w"/>
                                          </p:val>
                                        </p:tav>
                                      </p:tavLst>
                                    </p:anim>
                                    <p:anim calcmode="lin" valueType="num">
                                      <p:cBhvr>
                                        <p:cTn id="37" dur="1000" fill="hold"/>
                                        <p:tgtEl>
                                          <p:spTgt spid="18"/>
                                        </p:tgtEl>
                                        <p:attrNameLst>
                                          <p:attrName>ppt_h</p:attrName>
                                        </p:attrNameLst>
                                      </p:cBhvr>
                                      <p:tavLst>
                                        <p:tav tm="0">
                                          <p:val>
                                            <p:strVal val="#ppt_h"/>
                                          </p:val>
                                        </p:tav>
                                        <p:tav tm="100000">
                                          <p:val>
                                            <p:strVal val="#ppt_h"/>
                                          </p:val>
                                        </p:tav>
                                      </p:tavLst>
                                    </p:anim>
                                    <p:animEffect transition="in" filter="fade">
                                      <p:cBhvr>
                                        <p:cTn id="3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Being Clever in 140 Characters</a:t>
            </a:r>
            <a:endParaRPr lang="en-US" dirty="0"/>
          </a:p>
        </p:txBody>
      </p:sp>
      <p:sp>
        <p:nvSpPr>
          <p:cNvPr id="3" name="Content Placeholder 2"/>
          <p:cNvSpPr>
            <a:spLocks noGrp="1"/>
          </p:cNvSpPr>
          <p:nvPr>
            <p:ph idx="1"/>
          </p:nvPr>
        </p:nvSpPr>
        <p:spPr/>
        <p:txBody>
          <a:bodyPr/>
          <a:lstStyle/>
          <a:p>
            <a:r>
              <a:rPr lang="en-US" dirty="0" smtClean="0"/>
              <a:t>Be timely … news window of 2 hours</a:t>
            </a:r>
          </a:p>
          <a:p>
            <a:r>
              <a:rPr lang="en-US" dirty="0" smtClean="0"/>
              <a:t>Old idea + new spin = NEW IDEA!</a:t>
            </a:r>
          </a:p>
          <a:p>
            <a:r>
              <a:rPr lang="en-US" dirty="0" smtClean="0"/>
              <a:t>Leave 20 characters for </a:t>
            </a:r>
            <a:r>
              <a:rPr lang="en-US" dirty="0" err="1" smtClean="0"/>
              <a:t>retweeters</a:t>
            </a:r>
            <a:endParaRPr lang="en-US" dirty="0" smtClean="0"/>
          </a:p>
          <a:p>
            <a:r>
              <a:rPr lang="en-US" dirty="0" smtClean="0"/>
              <a:t>Use the 4 U approach</a:t>
            </a:r>
          </a:p>
          <a:p>
            <a:r>
              <a:rPr lang="en-US" dirty="0" smtClean="0"/>
              <a:t>Only 2-4 </a:t>
            </a:r>
            <a:r>
              <a:rPr lang="en-US" dirty="0" err="1" smtClean="0"/>
              <a:t>hashtags</a:t>
            </a:r>
            <a:r>
              <a:rPr lang="en-US" dirty="0" smtClean="0"/>
              <a:t> per tweet</a:t>
            </a:r>
            <a:endParaRPr lang="en-US" dirty="0"/>
          </a:p>
        </p:txBody>
      </p:sp>
      <p:pic>
        <p:nvPicPr>
          <p:cNvPr id="4" name="Picture 3" descr="TwitterIcon-Right-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56" y="381001"/>
            <a:ext cx="1612898" cy="907255"/>
          </a:xfrm>
          <a:prstGeom prst="rect">
            <a:avLst/>
          </a:prstGeom>
        </p:spPr>
      </p:pic>
      <p:grpSp>
        <p:nvGrpSpPr>
          <p:cNvPr id="9" name="Group 8"/>
          <p:cNvGrpSpPr/>
          <p:nvPr/>
        </p:nvGrpSpPr>
        <p:grpSpPr>
          <a:xfrm>
            <a:off x="56356" y="1998676"/>
            <a:ext cx="8893476" cy="3273397"/>
            <a:chOff x="110331" y="2222500"/>
            <a:chExt cx="8893476" cy="3273397"/>
          </a:xfrm>
        </p:grpSpPr>
        <p:pic>
          <p:nvPicPr>
            <p:cNvPr id="6" name="Picture 5" descr="ComposeTwe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1" y="2222500"/>
              <a:ext cx="8893476" cy="3273397"/>
            </a:xfrm>
            <a:prstGeom prst="rect">
              <a:avLst/>
            </a:prstGeom>
          </p:spPr>
        </p:pic>
        <p:sp>
          <p:nvSpPr>
            <p:cNvPr id="7" name="TextBox 6"/>
            <p:cNvSpPr txBox="1"/>
            <p:nvPr/>
          </p:nvSpPr>
          <p:spPr>
            <a:xfrm>
              <a:off x="457200" y="3010584"/>
              <a:ext cx="8286750" cy="1477328"/>
            </a:xfrm>
            <a:prstGeom prst="rect">
              <a:avLst/>
            </a:prstGeom>
            <a:noFill/>
          </p:spPr>
          <p:txBody>
            <a:bodyPr wrap="square" rtlCol="0">
              <a:spAutoFit/>
            </a:bodyPr>
            <a:lstStyle/>
            <a:p>
              <a:r>
                <a:rPr lang="en-US" sz="3000" dirty="0" smtClean="0"/>
                <a:t>R U concerned about </a:t>
              </a:r>
              <a:r>
                <a:rPr lang="en-US" sz="3000" dirty="0" smtClean="0">
                  <a:solidFill>
                    <a:srgbClr val="2478AB"/>
                  </a:solidFill>
                </a:rPr>
                <a:t>#</a:t>
              </a:r>
              <a:r>
                <a:rPr lang="en-US" sz="3000" dirty="0" err="1" smtClean="0">
                  <a:solidFill>
                    <a:srgbClr val="2478AB"/>
                  </a:solidFill>
                </a:rPr>
                <a:t>RetirementSecurity</a:t>
              </a:r>
              <a:r>
                <a:rPr lang="en-US" sz="3000" dirty="0" smtClean="0"/>
                <a:t>, tell </a:t>
              </a:r>
              <a:r>
                <a:rPr lang="en-US" sz="3000" dirty="0" smtClean="0">
                  <a:solidFill>
                    <a:srgbClr val="2478AB"/>
                  </a:solidFill>
                </a:rPr>
                <a:t>@JoeOliver1 </a:t>
              </a:r>
              <a:r>
                <a:rPr lang="en-US" sz="3000" dirty="0" smtClean="0"/>
                <a:t>to expanded </a:t>
              </a:r>
              <a:r>
                <a:rPr lang="en-US" sz="3000" dirty="0" smtClean="0">
                  <a:solidFill>
                    <a:srgbClr val="2478AB"/>
                  </a:solidFill>
                </a:rPr>
                <a:t>#CPP </a:t>
              </a:r>
              <a:r>
                <a:rPr lang="en-US" sz="3000" dirty="0" smtClean="0"/>
                <a:t>4 every worker. </a:t>
              </a:r>
              <a:r>
                <a:rPr lang="en-US" sz="3000" dirty="0" smtClean="0">
                  <a:solidFill>
                    <a:srgbClr val="2478AB"/>
                  </a:solidFill>
                </a:rPr>
                <a:t>#</a:t>
              </a:r>
              <a:r>
                <a:rPr lang="en-US" sz="3000" dirty="0" err="1" smtClean="0">
                  <a:solidFill>
                    <a:srgbClr val="2478AB"/>
                  </a:solidFill>
                </a:rPr>
                <a:t>CdnPoli</a:t>
              </a:r>
              <a:r>
                <a:rPr lang="en-US" sz="3000" dirty="0" smtClean="0">
                  <a:solidFill>
                    <a:srgbClr val="2478AB"/>
                  </a:solidFill>
                </a:rPr>
                <a:t> #Pensions</a:t>
              </a:r>
              <a:endParaRPr lang="en-US" sz="3000" dirty="0">
                <a:solidFill>
                  <a:srgbClr val="2478AB"/>
                </a:solidFill>
              </a:endParaRPr>
            </a:p>
          </p:txBody>
        </p:sp>
      </p:grpSp>
      <p:grpSp>
        <p:nvGrpSpPr>
          <p:cNvPr id="10" name="Group 9"/>
          <p:cNvGrpSpPr/>
          <p:nvPr/>
        </p:nvGrpSpPr>
        <p:grpSpPr>
          <a:xfrm>
            <a:off x="215106" y="2285999"/>
            <a:ext cx="8893476" cy="3273397"/>
            <a:chOff x="110331" y="2222500"/>
            <a:chExt cx="8893476" cy="3273397"/>
          </a:xfrm>
        </p:grpSpPr>
        <p:pic>
          <p:nvPicPr>
            <p:cNvPr id="11" name="Picture 10" descr="ComposeTwe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1" y="2222500"/>
              <a:ext cx="8893476" cy="3273397"/>
            </a:xfrm>
            <a:prstGeom prst="rect">
              <a:avLst/>
            </a:prstGeom>
          </p:spPr>
        </p:pic>
        <p:sp>
          <p:nvSpPr>
            <p:cNvPr id="12" name="TextBox 11"/>
            <p:cNvSpPr txBox="1"/>
            <p:nvPr/>
          </p:nvSpPr>
          <p:spPr>
            <a:xfrm>
              <a:off x="409575" y="3264584"/>
              <a:ext cx="8286750" cy="1015663"/>
            </a:xfrm>
            <a:prstGeom prst="rect">
              <a:avLst/>
            </a:prstGeom>
            <a:noFill/>
          </p:spPr>
          <p:txBody>
            <a:bodyPr wrap="square" rtlCol="0">
              <a:spAutoFit/>
            </a:bodyPr>
            <a:lstStyle/>
            <a:p>
              <a:pPr algn="ctr"/>
              <a:r>
                <a:rPr lang="en-US" sz="3000" dirty="0" smtClean="0">
                  <a:solidFill>
                    <a:srgbClr val="2478AB"/>
                  </a:solidFill>
                </a:rPr>
                <a:t>#Too #many #</a:t>
              </a:r>
              <a:r>
                <a:rPr lang="en-US" sz="3000" dirty="0" err="1" smtClean="0">
                  <a:solidFill>
                    <a:srgbClr val="2478AB"/>
                  </a:solidFill>
                </a:rPr>
                <a:t>hashtags</a:t>
              </a:r>
              <a:r>
                <a:rPr lang="en-US" sz="3000" dirty="0" smtClean="0">
                  <a:solidFill>
                    <a:srgbClr val="2478AB"/>
                  </a:solidFill>
                </a:rPr>
                <a:t> #is #just #plain #obnoxious.</a:t>
              </a:r>
            </a:p>
            <a:p>
              <a:pPr algn="ctr"/>
              <a:r>
                <a:rPr lang="en-US" sz="3000" dirty="0" smtClean="0">
                  <a:solidFill>
                    <a:srgbClr val="2478AB"/>
                  </a:solidFill>
                </a:rPr>
                <a:t>#</a:t>
              </a:r>
              <a:r>
                <a:rPr lang="en-US" sz="3000" dirty="0" err="1" smtClean="0">
                  <a:solidFill>
                    <a:srgbClr val="2478AB"/>
                  </a:solidFill>
                </a:rPr>
                <a:t>EnuffSaid</a:t>
              </a:r>
              <a:endParaRPr lang="en-US" sz="3000" dirty="0">
                <a:solidFill>
                  <a:srgbClr val="2478AB"/>
                </a:solidFill>
              </a:endParaRPr>
            </a:p>
          </p:txBody>
        </p:sp>
      </p:grpSp>
    </p:spTree>
    <p:extLst>
      <p:ext uri="{BB962C8B-B14F-4D97-AF65-F5344CB8AC3E}">
        <p14:creationId xmlns:p14="http://schemas.microsoft.com/office/powerpoint/2010/main" val="14634866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nodeType="clickEffect">
                                  <p:stCondLst>
                                    <p:cond delay="0"/>
                                  </p:stCondLst>
                                  <p:childTnLst>
                                    <p:animEffect transition="out" filter="dissolv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0.70"/>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4000" dirty="0" smtClean="0"/>
              <a:t>How to Win at Twitter (1)</a:t>
            </a:r>
            <a:endParaRPr lang="en-US" sz="4000" dirty="0"/>
          </a:p>
        </p:txBody>
      </p:sp>
      <p:sp>
        <p:nvSpPr>
          <p:cNvPr id="6" name="Text Placeholder 5"/>
          <p:cNvSpPr>
            <a:spLocks noGrp="1"/>
          </p:cNvSpPr>
          <p:nvPr>
            <p:ph type="body" idx="1"/>
          </p:nvPr>
        </p:nvSpPr>
        <p:spPr/>
        <p:txBody>
          <a:bodyPr/>
          <a:lstStyle/>
          <a:p>
            <a:r>
              <a:rPr lang="en-US" dirty="0" smtClean="0"/>
              <a:t>Own Your </a:t>
            </a:r>
            <a:r>
              <a:rPr lang="en-US" dirty="0" err="1" smtClean="0"/>
              <a:t>Hashtag</a:t>
            </a:r>
            <a:endParaRPr lang="en-US" dirty="0"/>
          </a:p>
        </p:txBody>
      </p:sp>
      <p:sp>
        <p:nvSpPr>
          <p:cNvPr id="3" name="Content Placeholder 2"/>
          <p:cNvSpPr>
            <a:spLocks noGrp="1"/>
          </p:cNvSpPr>
          <p:nvPr>
            <p:ph sz="half" idx="2"/>
          </p:nvPr>
        </p:nvSpPr>
        <p:spPr/>
        <p:txBody>
          <a:bodyPr/>
          <a:lstStyle/>
          <a:p>
            <a:r>
              <a:rPr lang="en-US" dirty="0" smtClean="0"/>
              <a:t>Keep it short!</a:t>
            </a:r>
          </a:p>
          <a:p>
            <a:r>
              <a:rPr lang="en-US" dirty="0" smtClean="0"/>
              <a:t>Add it to email signatures, documents &amp; collateral</a:t>
            </a:r>
          </a:p>
          <a:p>
            <a:r>
              <a:rPr lang="en-US" dirty="0" smtClean="0"/>
              <a:t>Use unique </a:t>
            </a:r>
            <a:r>
              <a:rPr lang="en-US" dirty="0" err="1" smtClean="0"/>
              <a:t>hashtags</a:t>
            </a:r>
            <a:r>
              <a:rPr lang="en-US" dirty="0" smtClean="0"/>
              <a:t> only for </a:t>
            </a:r>
            <a:r>
              <a:rPr lang="en-US" u="sng" dirty="0" smtClean="0"/>
              <a:t>special</a:t>
            </a:r>
            <a:r>
              <a:rPr lang="en-US" dirty="0" smtClean="0"/>
              <a:t> events</a:t>
            </a:r>
            <a:endParaRPr lang="en-US" dirty="0"/>
          </a:p>
        </p:txBody>
      </p:sp>
      <p:pic>
        <p:nvPicPr>
          <p:cNvPr id="9" name="Content Placeholder 8" descr="OSSTF.Buttons.jpg"/>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l="17114" t="11029" r="19175" b="13159"/>
          <a:stretch/>
        </p:blipFill>
        <p:spPr>
          <a:xfrm rot="626103">
            <a:off x="4893841" y="1666163"/>
            <a:ext cx="3556553" cy="3323792"/>
          </a:xfrm>
          <a:solidFill>
            <a:schemeClr val="bg1"/>
          </a:solidFill>
          <a:ln w="28575" cmpd="sng">
            <a:solidFill>
              <a:schemeClr val="bg1"/>
            </a:solidFill>
          </a:ln>
        </p:spPr>
      </p:pic>
      <p:pic>
        <p:nvPicPr>
          <p:cNvPr id="4" name="Picture 3" descr="TwitterIcon-Right-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6" y="381001"/>
            <a:ext cx="1612898" cy="907255"/>
          </a:xfrm>
          <a:prstGeom prst="rect">
            <a:avLst/>
          </a:prstGeom>
        </p:spPr>
      </p:pic>
    </p:spTree>
    <p:extLst>
      <p:ext uri="{BB962C8B-B14F-4D97-AF65-F5344CB8AC3E}">
        <p14:creationId xmlns:p14="http://schemas.microsoft.com/office/powerpoint/2010/main" val="25034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r"/>
            <a:r>
              <a:rPr lang="en-US" sz="4000" dirty="0"/>
              <a:t>How to Win at Twitter </a:t>
            </a:r>
            <a:r>
              <a:rPr lang="en-US" sz="4000" dirty="0" smtClean="0"/>
              <a:t>(2)</a:t>
            </a:r>
            <a:endParaRPr lang="en-US" sz="4000" dirty="0"/>
          </a:p>
        </p:txBody>
      </p:sp>
      <p:sp>
        <p:nvSpPr>
          <p:cNvPr id="8" name="Content Placeholder 7"/>
          <p:cNvSpPr>
            <a:spLocks noGrp="1"/>
          </p:cNvSpPr>
          <p:nvPr>
            <p:ph sz="half" idx="1"/>
          </p:nvPr>
        </p:nvSpPr>
        <p:spPr/>
        <p:txBody>
          <a:bodyPr/>
          <a:lstStyle/>
          <a:p>
            <a:r>
              <a:rPr lang="en-US" dirty="0" err="1" smtClean="0"/>
              <a:t>Humour</a:t>
            </a:r>
            <a:r>
              <a:rPr lang="en-US" dirty="0" smtClean="0"/>
              <a:t> is the most powerful weapon</a:t>
            </a:r>
          </a:p>
        </p:txBody>
      </p:sp>
      <p:pic>
        <p:nvPicPr>
          <p:cNvPr id="10" name="Picture 9" descr="TwitterIcon-Right-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56" y="381001"/>
            <a:ext cx="1612898" cy="907255"/>
          </a:xfrm>
          <a:prstGeom prst="rect">
            <a:avLst/>
          </a:prstGeom>
        </p:spPr>
      </p:pic>
      <p:sp>
        <p:nvSpPr>
          <p:cNvPr id="12" name="Cloud Callout 11"/>
          <p:cNvSpPr/>
          <p:nvPr/>
        </p:nvSpPr>
        <p:spPr>
          <a:xfrm>
            <a:off x="2174876" y="3048000"/>
            <a:ext cx="6302374" cy="2063750"/>
          </a:xfrm>
          <a:prstGeom prst="cloudCallout">
            <a:avLst>
              <a:gd name="adj1" fmla="val -22291"/>
              <a:gd name="adj2" fmla="val -75192"/>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8"/>
          <p:cNvSpPr>
            <a:spLocks noGrp="1"/>
          </p:cNvSpPr>
          <p:nvPr>
            <p:ph sz="half" idx="2"/>
          </p:nvPr>
        </p:nvSpPr>
        <p:spPr>
          <a:xfrm>
            <a:off x="2682875" y="3524249"/>
            <a:ext cx="5210176" cy="1238251"/>
          </a:xfrm>
        </p:spPr>
        <p:txBody>
          <a:bodyPr/>
          <a:lstStyle/>
          <a:p>
            <a:pPr marL="0" indent="0" algn="ctr">
              <a:buNone/>
            </a:pPr>
            <a:r>
              <a:rPr lang="en-US" dirty="0" smtClean="0">
                <a:solidFill>
                  <a:schemeClr val="tx1"/>
                </a:solidFill>
              </a:rPr>
              <a:t>“It is always better to be clever than to be an a##hole.”</a:t>
            </a:r>
            <a:endParaRPr lang="en-US" dirty="0">
              <a:solidFill>
                <a:schemeClr val="tx1"/>
              </a:solidFill>
            </a:endParaRPr>
          </a:p>
        </p:txBody>
      </p:sp>
    </p:spTree>
    <p:extLst>
      <p:ext uri="{BB962C8B-B14F-4D97-AF65-F5344CB8AC3E}">
        <p14:creationId xmlns:p14="http://schemas.microsoft.com/office/powerpoint/2010/main" val="2606165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Best. Tweeter. Ever.</a:t>
            </a:r>
            <a:endParaRPr lang="en-US" dirty="0"/>
          </a:p>
        </p:txBody>
      </p:sp>
      <p:pic>
        <p:nvPicPr>
          <p:cNvPr id="7" name="Content Placeholder 6" descr="NaheedNenshi.png"/>
          <p:cNvPicPr>
            <a:picLocks noGrp="1" noChangeAspect="1"/>
          </p:cNvPicPr>
          <p:nvPr>
            <p:ph idx="1"/>
          </p:nvPr>
        </p:nvPicPr>
        <p:blipFill>
          <a:blip r:embed="rId2">
            <a:extLst>
              <a:ext uri="{28A0092B-C50C-407E-A947-70E740481C1C}">
                <a14:useLocalDpi xmlns:a14="http://schemas.microsoft.com/office/drawing/2010/main" val="0"/>
              </a:ext>
            </a:extLst>
          </a:blip>
          <a:srcRect t="-7097" b="-7097"/>
          <a:stretch>
            <a:fillRect/>
          </a:stretch>
        </p:blipFill>
        <p:spPr/>
      </p:pic>
      <p:pic>
        <p:nvPicPr>
          <p:cNvPr id="8" name="Picture 7" descr="MayorNenshi1.jpg"/>
          <p:cNvPicPr>
            <a:picLocks noChangeAspect="1"/>
          </p:cNvPicPr>
          <p:nvPr/>
        </p:nvPicPr>
        <p:blipFill rotWithShape="1">
          <a:blip r:embed="rId3">
            <a:extLst>
              <a:ext uri="{28A0092B-C50C-407E-A947-70E740481C1C}">
                <a14:useLocalDpi xmlns:a14="http://schemas.microsoft.com/office/drawing/2010/main" val="0"/>
              </a:ext>
            </a:extLst>
          </a:blip>
          <a:srcRect b="59028"/>
          <a:stretch/>
        </p:blipFill>
        <p:spPr>
          <a:xfrm>
            <a:off x="4399812" y="1309191"/>
            <a:ext cx="4569563" cy="2809875"/>
          </a:xfrm>
          <a:prstGeom prst="rect">
            <a:avLst/>
          </a:prstGeom>
        </p:spPr>
      </p:pic>
      <p:pic>
        <p:nvPicPr>
          <p:cNvPr id="9" name="Picture 8" descr="MayorNenshi1.jpg"/>
          <p:cNvPicPr>
            <a:picLocks noChangeAspect="1"/>
          </p:cNvPicPr>
          <p:nvPr/>
        </p:nvPicPr>
        <p:blipFill rotWithShape="1">
          <a:blip r:embed="rId3">
            <a:extLst>
              <a:ext uri="{28A0092B-C50C-407E-A947-70E740481C1C}">
                <a14:useLocalDpi xmlns:a14="http://schemas.microsoft.com/office/drawing/2010/main" val="0"/>
              </a:ext>
            </a:extLst>
          </a:blip>
          <a:srcRect t="41134" b="14422"/>
          <a:stretch/>
        </p:blipFill>
        <p:spPr>
          <a:xfrm>
            <a:off x="4399812" y="3587749"/>
            <a:ext cx="4569563" cy="3048001"/>
          </a:xfrm>
          <a:prstGeom prst="rect">
            <a:avLst/>
          </a:prstGeom>
        </p:spPr>
      </p:pic>
      <p:pic>
        <p:nvPicPr>
          <p:cNvPr id="10" name="Picture 9" descr="MayorNenshi4.jpg"/>
          <p:cNvPicPr>
            <a:picLocks noChangeAspect="1"/>
          </p:cNvPicPr>
          <p:nvPr/>
        </p:nvPicPr>
        <p:blipFill rotWithShape="1">
          <a:blip r:embed="rId4">
            <a:extLst>
              <a:ext uri="{28A0092B-C50C-407E-A947-70E740481C1C}">
                <a14:useLocalDpi xmlns:a14="http://schemas.microsoft.com/office/drawing/2010/main" val="0"/>
              </a:ext>
            </a:extLst>
          </a:blip>
          <a:srcRect b="65278"/>
          <a:stretch/>
        </p:blipFill>
        <p:spPr>
          <a:xfrm>
            <a:off x="4394938" y="1192211"/>
            <a:ext cx="4572000" cy="2381250"/>
          </a:xfrm>
          <a:prstGeom prst="rect">
            <a:avLst/>
          </a:prstGeom>
        </p:spPr>
      </p:pic>
      <p:pic>
        <p:nvPicPr>
          <p:cNvPr id="11" name="Picture 10" descr="MayorNenshi4.jpg"/>
          <p:cNvPicPr>
            <a:picLocks noChangeAspect="1"/>
          </p:cNvPicPr>
          <p:nvPr/>
        </p:nvPicPr>
        <p:blipFill rotWithShape="1">
          <a:blip r:embed="rId4">
            <a:extLst>
              <a:ext uri="{28A0092B-C50C-407E-A947-70E740481C1C}">
                <a14:useLocalDpi xmlns:a14="http://schemas.microsoft.com/office/drawing/2010/main" val="0"/>
              </a:ext>
            </a:extLst>
          </a:blip>
          <a:srcRect t="34097" b="17662"/>
          <a:stretch/>
        </p:blipFill>
        <p:spPr>
          <a:xfrm>
            <a:off x="4394938" y="3494085"/>
            <a:ext cx="4572000" cy="3308351"/>
          </a:xfrm>
          <a:prstGeom prst="rect">
            <a:avLst/>
          </a:prstGeom>
        </p:spPr>
      </p:pic>
    </p:spTree>
    <p:extLst>
      <p:ext uri="{BB962C8B-B14F-4D97-AF65-F5344CB8AC3E}">
        <p14:creationId xmlns:p14="http://schemas.microsoft.com/office/powerpoint/2010/main" val="21561845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9" presetClass="exit" presetSubtype="0" fill="hold" nodeType="withEffect">
                                  <p:stCondLst>
                                    <p:cond delay="0"/>
                                  </p:stCondLst>
                                  <p:childTnLst>
                                    <p:animEffect transition="out" filter="dissolv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par>
                          <p:cTn id="25" fill="hold">
                            <p:stCondLst>
                              <p:cond delay="500"/>
                            </p:stCondLst>
                            <p:childTnLst>
                              <p:par>
                                <p:cTn id="26" presetID="55"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strVal val="#ppt_w*0.70"/>
                                          </p:val>
                                        </p:tav>
                                        <p:tav tm="100000">
                                          <p:val>
                                            <p:strVal val="#ppt_w"/>
                                          </p:val>
                                        </p:tav>
                                      </p:tavLst>
                                    </p:anim>
                                    <p:anim calcmode="lin" valueType="num">
                                      <p:cBhvr>
                                        <p:cTn id="29" dur="1000" fill="hold"/>
                                        <p:tgtEl>
                                          <p:spTgt spid="10"/>
                                        </p:tgtEl>
                                        <p:attrNameLst>
                                          <p:attrName>ppt_h</p:attrName>
                                        </p:attrNameLst>
                                      </p:cBhvr>
                                      <p:tavLst>
                                        <p:tav tm="0">
                                          <p:val>
                                            <p:strVal val="#ppt_h"/>
                                          </p:val>
                                        </p:tav>
                                        <p:tav tm="100000">
                                          <p:val>
                                            <p:strVal val="#ppt_h"/>
                                          </p:val>
                                        </p:tav>
                                      </p:tavLst>
                                    </p:anim>
                                    <p:animEffect transition="in" filter="fade">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strVal val="#ppt_w*0.70"/>
                                          </p:val>
                                        </p:tav>
                                        <p:tav tm="100000">
                                          <p:val>
                                            <p:strVal val="#ppt_w"/>
                                          </p:val>
                                        </p:tav>
                                      </p:tavLst>
                                    </p:anim>
                                    <p:anim calcmode="lin" valueType="num">
                                      <p:cBhvr>
                                        <p:cTn id="36" dur="1000" fill="hold"/>
                                        <p:tgtEl>
                                          <p:spTgt spid="11"/>
                                        </p:tgtEl>
                                        <p:attrNameLst>
                                          <p:attrName>ppt_h</p:attrName>
                                        </p:attrNameLst>
                                      </p:cBhvr>
                                      <p:tavLst>
                                        <p:tav tm="0">
                                          <p:val>
                                            <p:strVal val="#ppt_h"/>
                                          </p:val>
                                        </p:tav>
                                        <p:tav tm="100000">
                                          <p:val>
                                            <p:strVal val="#ppt_h"/>
                                          </p:val>
                                        </p:tav>
                                      </p:tavLst>
                                    </p:anim>
                                    <p:animEffect transition="in" filter="fade">
                                      <p:cBhvr>
                                        <p:cTn id="3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4000" dirty="0" smtClean="0"/>
              <a:t>How to Win at Twitter (3)</a:t>
            </a:r>
            <a:endParaRPr lang="en-US" sz="4000" dirty="0"/>
          </a:p>
        </p:txBody>
      </p:sp>
      <p:sp>
        <p:nvSpPr>
          <p:cNvPr id="3" name="Content Placeholder 2"/>
          <p:cNvSpPr>
            <a:spLocks noGrp="1"/>
          </p:cNvSpPr>
          <p:nvPr>
            <p:ph idx="1"/>
          </p:nvPr>
        </p:nvSpPr>
        <p:spPr/>
        <p:txBody>
          <a:bodyPr/>
          <a:lstStyle/>
          <a:p>
            <a:r>
              <a:rPr lang="en-US" dirty="0" smtClean="0"/>
              <a:t>Use @mentions to prompt influencers</a:t>
            </a:r>
          </a:p>
          <a:p>
            <a:r>
              <a:rPr lang="en-US" dirty="0" smtClean="0"/>
              <a:t>Tweet @ journalists, politicians, celebrities</a:t>
            </a:r>
          </a:p>
          <a:p>
            <a:r>
              <a:rPr lang="en-US" dirty="0" smtClean="0"/>
              <a:t>Enlist your partners</a:t>
            </a:r>
            <a:endParaRPr lang="en-US" dirty="0"/>
          </a:p>
        </p:txBody>
      </p:sp>
      <p:pic>
        <p:nvPicPr>
          <p:cNvPr id="4" name="Picture 3" descr="TwitterIcon-Right-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6" y="381001"/>
            <a:ext cx="1612898" cy="907255"/>
          </a:xfrm>
          <a:prstGeom prst="rect">
            <a:avLst/>
          </a:prstGeom>
        </p:spPr>
      </p:pic>
      <p:grpSp>
        <p:nvGrpSpPr>
          <p:cNvPr id="5" name="Group 4"/>
          <p:cNvGrpSpPr/>
          <p:nvPr/>
        </p:nvGrpSpPr>
        <p:grpSpPr>
          <a:xfrm>
            <a:off x="135731" y="3394103"/>
            <a:ext cx="8893476" cy="3273397"/>
            <a:chOff x="110331" y="2222500"/>
            <a:chExt cx="8893476" cy="3273397"/>
          </a:xfrm>
        </p:grpSpPr>
        <p:pic>
          <p:nvPicPr>
            <p:cNvPr id="6" name="Picture 5" descr="ComposeTwee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31" y="2222500"/>
              <a:ext cx="8893476" cy="3273397"/>
            </a:xfrm>
            <a:prstGeom prst="rect">
              <a:avLst/>
            </a:prstGeom>
          </p:spPr>
        </p:pic>
        <p:sp>
          <p:nvSpPr>
            <p:cNvPr id="7" name="TextBox 6"/>
            <p:cNvSpPr txBox="1"/>
            <p:nvPr/>
          </p:nvSpPr>
          <p:spPr>
            <a:xfrm>
              <a:off x="409575" y="3050696"/>
              <a:ext cx="8286750" cy="1477328"/>
            </a:xfrm>
            <a:prstGeom prst="rect">
              <a:avLst/>
            </a:prstGeom>
            <a:noFill/>
          </p:spPr>
          <p:txBody>
            <a:bodyPr wrap="square" rtlCol="0">
              <a:spAutoFit/>
            </a:bodyPr>
            <a:lstStyle/>
            <a:p>
              <a:r>
                <a:rPr lang="en-US" sz="3000" dirty="0" smtClean="0">
                  <a:solidFill>
                    <a:srgbClr val="2478AB"/>
                  </a:solidFill>
                </a:rPr>
                <a:t>.@</a:t>
              </a:r>
              <a:r>
                <a:rPr lang="en-US" sz="3000" dirty="0" err="1" smtClean="0">
                  <a:solidFill>
                    <a:srgbClr val="2478AB"/>
                  </a:solidFill>
                </a:rPr>
                <a:t>JustinTrudeau</a:t>
              </a:r>
              <a:r>
                <a:rPr lang="en-US" sz="3000" dirty="0" smtClean="0">
                  <a:solidFill>
                    <a:srgbClr val="2478AB"/>
                  </a:solidFill>
                </a:rPr>
                <a:t>, outing the victims of violence without consent is part of the problem. #</a:t>
              </a:r>
              <a:r>
                <a:rPr lang="en-US" sz="3000" dirty="0" err="1" smtClean="0">
                  <a:solidFill>
                    <a:srgbClr val="2478AB"/>
                  </a:solidFill>
                </a:rPr>
                <a:t>BeenRapedNeverReported</a:t>
              </a:r>
              <a:endParaRPr lang="en-US" sz="3000" dirty="0">
                <a:solidFill>
                  <a:srgbClr val="2478AB"/>
                </a:solidFill>
              </a:endParaRPr>
            </a:p>
          </p:txBody>
        </p:sp>
      </p:grpSp>
    </p:spTree>
    <p:extLst>
      <p:ext uri="{BB962C8B-B14F-4D97-AF65-F5344CB8AC3E}">
        <p14:creationId xmlns:p14="http://schemas.microsoft.com/office/powerpoint/2010/main" val="26607658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4600" dirty="0" smtClean="0"/>
              <a:t>Don</a:t>
            </a:r>
            <a:r>
              <a:rPr lang="fr-FR" sz="4600" dirty="0" smtClean="0"/>
              <a:t>’</a:t>
            </a:r>
            <a:r>
              <a:rPr lang="en-US" sz="4600" dirty="0" smtClean="0"/>
              <a:t>t Feed the Trolls</a:t>
            </a:r>
            <a:endParaRPr lang="en-US" sz="4600" dirty="0"/>
          </a:p>
        </p:txBody>
      </p:sp>
      <p:pic>
        <p:nvPicPr>
          <p:cNvPr id="6" name="Content Placeholder 5" descr="TwitterTroll1 white.png"/>
          <p:cNvPicPr>
            <a:picLocks noGrp="1" noChangeAspect="1"/>
          </p:cNvPicPr>
          <p:nvPr>
            <p:ph idx="1"/>
          </p:nvPr>
        </p:nvPicPr>
        <p:blipFill>
          <a:blip r:embed="rId2">
            <a:extLst>
              <a:ext uri="{28A0092B-C50C-407E-A947-70E740481C1C}">
                <a14:useLocalDpi xmlns:a14="http://schemas.microsoft.com/office/drawing/2010/main" val="0"/>
              </a:ext>
            </a:extLst>
          </a:blip>
          <a:srcRect l="-10351" r="-10351"/>
          <a:stretch>
            <a:fillRect/>
          </a:stretch>
        </p:blipFill>
        <p:spPr>
          <a:xfrm>
            <a:off x="457200" y="1600200"/>
            <a:ext cx="8229600" cy="4868863"/>
          </a:xfrm>
        </p:spPr>
      </p:pic>
      <p:pic>
        <p:nvPicPr>
          <p:cNvPr id="4" name="Picture 3" descr="TwitterIcon-Right-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6" y="381001"/>
            <a:ext cx="1612898" cy="907255"/>
          </a:xfrm>
          <a:prstGeom prst="rect">
            <a:avLst/>
          </a:prstGeom>
        </p:spPr>
      </p:pic>
    </p:spTree>
    <p:extLst>
      <p:ext uri="{BB962C8B-B14F-4D97-AF65-F5344CB8AC3E}">
        <p14:creationId xmlns:p14="http://schemas.microsoft.com/office/powerpoint/2010/main" val="11177604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Tips for Time Management</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44867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 1: Integrating Profiles</a:t>
            </a:r>
            <a:endParaRPr lang="en-US" dirty="0"/>
          </a:p>
        </p:txBody>
      </p:sp>
      <p:pic>
        <p:nvPicPr>
          <p:cNvPr id="4" name="Content Placeholder 3" descr="IntegratedAccounts.jpg"/>
          <p:cNvPicPr>
            <a:picLocks noGrp="1" noChangeAspect="1"/>
          </p:cNvPicPr>
          <p:nvPr>
            <p:ph idx="1"/>
          </p:nvPr>
        </p:nvPicPr>
        <p:blipFill rotWithShape="1">
          <a:blip r:embed="rId3">
            <a:extLst>
              <a:ext uri="{28A0092B-C50C-407E-A947-70E740481C1C}">
                <a14:useLocalDpi xmlns:a14="http://schemas.microsoft.com/office/drawing/2010/main" val="0"/>
              </a:ext>
            </a:extLst>
          </a:blip>
          <a:srcRect t="2832" b="-3074"/>
          <a:stretch/>
        </p:blipFill>
        <p:spPr>
          <a:xfrm>
            <a:off x="681789" y="1417638"/>
            <a:ext cx="7807158" cy="1762825"/>
          </a:xfr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5" name="Picture 4" descr="SelectiveTwee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789" y="3358140"/>
            <a:ext cx="7807158" cy="95236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9289172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 2: Schedule Posts</a:t>
            </a:r>
            <a:endParaRPr lang="en-US" dirty="0"/>
          </a:p>
        </p:txBody>
      </p:sp>
      <p:pic>
        <p:nvPicPr>
          <p:cNvPr id="4" name="Content Placeholder 3" descr="FacebookScheduling.jpg"/>
          <p:cNvPicPr>
            <a:picLocks noGrp="1" noChangeAspect="1"/>
          </p:cNvPicPr>
          <p:nvPr>
            <p:ph idx="1"/>
          </p:nvPr>
        </p:nvPicPr>
        <p:blipFill rotWithShape="1">
          <a:blip r:embed="rId3">
            <a:extLst>
              <a:ext uri="{28A0092B-C50C-407E-A947-70E740481C1C}">
                <a14:useLocalDpi xmlns:a14="http://schemas.microsoft.com/office/drawing/2010/main" val="0"/>
              </a:ext>
            </a:extLst>
          </a:blip>
          <a:srcRect l="-2917" r="-2054"/>
          <a:stretch/>
        </p:blipFill>
        <p:spPr>
          <a:xfrm>
            <a:off x="3256049" y="1600200"/>
            <a:ext cx="5794375" cy="3895725"/>
          </a:xfrm>
        </p:spPr>
      </p:pic>
      <p:sp>
        <p:nvSpPr>
          <p:cNvPr id="5" name="TextBox 4"/>
          <p:cNvSpPr txBox="1"/>
          <p:nvPr/>
        </p:nvSpPr>
        <p:spPr>
          <a:xfrm>
            <a:off x="4080712" y="2016508"/>
            <a:ext cx="4892842" cy="923330"/>
          </a:xfrm>
          <a:prstGeom prst="rect">
            <a:avLst/>
          </a:prstGeom>
          <a:noFill/>
        </p:spPr>
        <p:txBody>
          <a:bodyPr wrap="square" rtlCol="0">
            <a:spAutoFit/>
          </a:bodyPr>
          <a:lstStyle/>
          <a:p>
            <a:r>
              <a:rPr lang="en-US" dirty="0">
                <a:solidFill>
                  <a:srgbClr val="000000"/>
                </a:solidFill>
              </a:rPr>
              <a:t>L</a:t>
            </a:r>
            <a:r>
              <a:rPr lang="en-US" dirty="0" smtClean="0">
                <a:solidFill>
                  <a:srgbClr val="000000"/>
                </a:solidFill>
              </a:rPr>
              <a:t>abour activists are tooling up to defeat the anti-worker agenda in Election 2015. SHARE and SPREAD the word. </a:t>
            </a:r>
            <a:endParaRPr lang="en-US" dirty="0">
              <a:solidFill>
                <a:srgbClr val="000000"/>
              </a:solidFill>
            </a:endParaRPr>
          </a:p>
        </p:txBody>
      </p:sp>
      <p:sp>
        <p:nvSpPr>
          <p:cNvPr id="9" name="TextBox 8"/>
          <p:cNvSpPr txBox="1"/>
          <p:nvPr/>
        </p:nvSpPr>
        <p:spPr>
          <a:xfrm>
            <a:off x="457200" y="1697790"/>
            <a:ext cx="2798849" cy="1200329"/>
          </a:xfrm>
          <a:prstGeom prst="rect">
            <a:avLst/>
          </a:prstGeom>
          <a:noFill/>
        </p:spPr>
        <p:txBody>
          <a:bodyPr wrap="square" rtlCol="0">
            <a:spAutoFit/>
          </a:bodyPr>
          <a:lstStyle/>
          <a:p>
            <a:r>
              <a:rPr lang="en-US" b="1" dirty="0" smtClean="0">
                <a:latin typeface="Arial"/>
                <a:cs typeface="Arial"/>
              </a:rPr>
              <a:t>New to Facebook Pages in 2012</a:t>
            </a:r>
          </a:p>
          <a:p>
            <a:r>
              <a:rPr lang="en-US" dirty="0" smtClean="0">
                <a:latin typeface="Arial"/>
                <a:cs typeface="Arial"/>
              </a:rPr>
              <a:t>Posts can be timed for future release.</a:t>
            </a:r>
            <a:endParaRPr lang="en-US" dirty="0">
              <a:latin typeface="Arial"/>
              <a:cs typeface="Arial"/>
            </a:endParaRPr>
          </a:p>
        </p:txBody>
      </p:sp>
    </p:spTree>
    <p:extLst>
      <p:ext uri="{BB962C8B-B14F-4D97-AF65-F5344CB8AC3E}">
        <p14:creationId xmlns:p14="http://schemas.microsoft.com/office/powerpoint/2010/main" val="387069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14325" y="161925"/>
            <a:ext cx="3008313" cy="1842532"/>
          </a:xfrm>
        </p:spPr>
        <p:txBody>
          <a:bodyPr>
            <a:noAutofit/>
          </a:bodyPr>
          <a:lstStyle/>
          <a:p>
            <a:r>
              <a:rPr lang="en-US" sz="3600" dirty="0" smtClean="0"/>
              <a:t>THINGS HAVE CHANGED!</a:t>
            </a:r>
            <a:endParaRPr lang="en-US" sz="3600" dirty="0"/>
          </a:p>
        </p:txBody>
      </p:sp>
      <p:pic>
        <p:nvPicPr>
          <p:cNvPr id="11" name="Content Placeholder 10" descr="PopeNaming-Comparison.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0650" r="3551" b="49719"/>
          <a:stretch/>
        </p:blipFill>
        <p:spPr>
          <a:xfrm>
            <a:off x="3349625" y="0"/>
            <a:ext cx="5810250" cy="3428999"/>
          </a:xfrm>
        </p:spPr>
      </p:pic>
      <p:sp>
        <p:nvSpPr>
          <p:cNvPr id="10" name="Text Placeholder 9"/>
          <p:cNvSpPr>
            <a:spLocks noGrp="1"/>
          </p:cNvSpPr>
          <p:nvPr>
            <p:ph type="body" sz="half" idx="2"/>
          </p:nvPr>
        </p:nvSpPr>
        <p:spPr>
          <a:xfrm>
            <a:off x="314325" y="2004458"/>
            <a:ext cx="3008313" cy="3392184"/>
          </a:xfrm>
        </p:spPr>
        <p:txBody>
          <a:bodyPr>
            <a:normAutofit/>
          </a:bodyPr>
          <a:lstStyle/>
          <a:p>
            <a:r>
              <a:rPr lang="en-US" sz="2400" dirty="0" smtClean="0">
                <a:effectLst/>
              </a:rPr>
              <a:t>Smartphones now permeate the market.</a:t>
            </a:r>
          </a:p>
          <a:p>
            <a:r>
              <a:rPr lang="en-US" sz="2400" dirty="0" smtClean="0"/>
              <a:t>Compare the P</a:t>
            </a:r>
            <a:r>
              <a:rPr lang="en-US" sz="2400" dirty="0" smtClean="0">
                <a:effectLst/>
              </a:rPr>
              <a:t>apal proclamation in 2005 versus 2013.</a:t>
            </a:r>
            <a:endParaRPr lang="en-US" sz="2400" dirty="0"/>
          </a:p>
        </p:txBody>
      </p:sp>
      <p:pic>
        <p:nvPicPr>
          <p:cNvPr id="7" name="Content Placeholder 10" descr="PopeNaming-Comparison.jpg"/>
          <p:cNvPicPr>
            <a:picLocks noChangeAspect="1"/>
          </p:cNvPicPr>
          <p:nvPr/>
        </p:nvPicPr>
        <p:blipFill rotWithShape="1">
          <a:blip r:embed="rId3">
            <a:extLst>
              <a:ext uri="{28A0092B-C50C-407E-A947-70E740481C1C}">
                <a14:useLocalDpi xmlns:a14="http://schemas.microsoft.com/office/drawing/2010/main" val="0"/>
              </a:ext>
            </a:extLst>
          </a:blip>
          <a:srcRect l="8430" t="50000" r="6253"/>
          <a:stretch/>
        </p:blipFill>
        <p:spPr>
          <a:xfrm>
            <a:off x="3349625" y="3428999"/>
            <a:ext cx="5810250" cy="3429000"/>
          </a:xfrm>
          <a:prstGeom prst="rect">
            <a:avLst/>
          </a:prstGeom>
        </p:spPr>
      </p:pic>
    </p:spTree>
    <p:extLst>
      <p:ext uri="{BB962C8B-B14F-4D97-AF65-F5344CB8AC3E}">
        <p14:creationId xmlns:p14="http://schemas.microsoft.com/office/powerpoint/2010/main" val="6903363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Tip 3: Scheduling Tweets</a:t>
            </a:r>
            <a:endParaRPr lang="en-US" dirty="0"/>
          </a:p>
        </p:txBody>
      </p:sp>
      <p:pic>
        <p:nvPicPr>
          <p:cNvPr id="4" name="Content Placeholder 3" descr="HootSuite-Home.jpg"/>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1" b="-313"/>
          <a:stretch/>
        </p:blipFill>
        <p:spPr>
          <a:xfrm>
            <a:off x="457200" y="1417638"/>
            <a:ext cx="8229600" cy="4602747"/>
          </a:xfrm>
        </p:spPr>
      </p:pic>
      <p:pic>
        <p:nvPicPr>
          <p:cNvPr id="8" name="Picture 7" descr="Hootsuite-JoelDuf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2816" y="1269996"/>
            <a:ext cx="1858386" cy="2841375"/>
          </a:xfrm>
          <a:prstGeom prst="rect">
            <a:avLst/>
          </a:prstGeom>
        </p:spPr>
      </p:pic>
      <p:pic>
        <p:nvPicPr>
          <p:cNvPr id="9" name="Picture 8" descr="Hootsuite-OFLabou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5041" y="1885532"/>
            <a:ext cx="1861759" cy="2841375"/>
          </a:xfrm>
          <a:prstGeom prst="rect">
            <a:avLst/>
          </a:prstGeom>
        </p:spPr>
      </p:pic>
      <p:pic>
        <p:nvPicPr>
          <p:cNvPr id="10" name="Picture 9" descr="Hootsuite-SidRya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1589" y="3636795"/>
            <a:ext cx="1897562" cy="2841375"/>
          </a:xfrm>
          <a:prstGeom prst="rect">
            <a:avLst/>
          </a:prstGeom>
        </p:spPr>
      </p:pic>
      <p:grpSp>
        <p:nvGrpSpPr>
          <p:cNvPr id="16" name="Group 15"/>
          <p:cNvGrpSpPr/>
          <p:nvPr/>
        </p:nvGrpSpPr>
        <p:grpSpPr>
          <a:xfrm>
            <a:off x="709112" y="1361342"/>
            <a:ext cx="6202947" cy="3427545"/>
            <a:chOff x="709112" y="1361342"/>
            <a:chExt cx="6202947" cy="3427545"/>
          </a:xfrm>
        </p:grpSpPr>
        <p:pic>
          <p:nvPicPr>
            <p:cNvPr id="15" name="Picture 14" descr="Hootsuite-ScheduledPost.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112" y="1361342"/>
              <a:ext cx="6202947" cy="3427545"/>
            </a:xfrm>
            <a:prstGeom prst="rect">
              <a:avLst/>
            </a:prstGeom>
          </p:spPr>
        </p:pic>
        <p:sp>
          <p:nvSpPr>
            <p:cNvPr id="13" name="TextBox 12"/>
            <p:cNvSpPr txBox="1"/>
            <p:nvPr/>
          </p:nvSpPr>
          <p:spPr>
            <a:xfrm>
              <a:off x="2774996" y="1386331"/>
              <a:ext cx="4063413" cy="954107"/>
            </a:xfrm>
            <a:prstGeom prst="rect">
              <a:avLst/>
            </a:prstGeom>
            <a:noFill/>
          </p:spPr>
          <p:txBody>
            <a:bodyPr wrap="square" rtlCol="0">
              <a:spAutoFit/>
            </a:bodyPr>
            <a:lstStyle/>
            <a:p>
              <a:r>
                <a:rPr lang="en-US" sz="1400" dirty="0">
                  <a:solidFill>
                    <a:srgbClr val="000000"/>
                  </a:solidFill>
                  <a:latin typeface="Arial"/>
                  <a:cs typeface="Arial"/>
                </a:rPr>
                <a:t>Game changer! </a:t>
              </a:r>
              <a:r>
                <a:rPr lang="en-US" sz="1400" dirty="0">
                  <a:solidFill>
                    <a:srgbClr val="2478AB"/>
                  </a:solidFill>
                  <a:latin typeface="Arial"/>
                  <a:cs typeface="Arial"/>
                </a:rPr>
                <a:t>@</a:t>
              </a:r>
              <a:r>
                <a:rPr lang="en-US" sz="1400" dirty="0" err="1">
                  <a:solidFill>
                    <a:srgbClr val="2478AB"/>
                  </a:solidFill>
                  <a:latin typeface="Arial"/>
                  <a:cs typeface="Arial"/>
                </a:rPr>
                <a:t>Cana</a:t>
              </a:r>
              <a:r>
                <a:rPr lang="en-US" sz="1400" dirty="0" err="1">
                  <a:solidFill>
                    <a:srgbClr val="000000"/>
                  </a:solidFill>
                  <a:latin typeface="Arial"/>
                  <a:cs typeface="Arial"/>
                </a:rPr>
                <a:t>dianLabour</a:t>
              </a:r>
              <a:r>
                <a:rPr lang="en-US" sz="1400" dirty="0">
                  <a:solidFill>
                    <a:srgbClr val="000000"/>
                  </a:solidFill>
                  <a:latin typeface="Arial"/>
                  <a:cs typeface="Arial"/>
                </a:rPr>
                <a:t> &amp; </a:t>
              </a:r>
              <a:r>
                <a:rPr lang="en-US" sz="1400" dirty="0">
                  <a:solidFill>
                    <a:srgbClr val="2478AB"/>
                  </a:solidFill>
                  <a:latin typeface="Arial"/>
                  <a:cs typeface="Arial"/>
                </a:rPr>
                <a:t>@</a:t>
              </a:r>
              <a:r>
                <a:rPr lang="en-US" sz="1400" dirty="0" err="1">
                  <a:solidFill>
                    <a:srgbClr val="2478AB"/>
                  </a:solidFill>
                  <a:latin typeface="Arial"/>
                  <a:cs typeface="Arial"/>
                </a:rPr>
                <a:t>OFLabour</a:t>
              </a:r>
              <a:r>
                <a:rPr lang="en-US" sz="1400" dirty="0">
                  <a:solidFill>
                    <a:srgbClr val="2478AB"/>
                  </a:solidFill>
                  <a:latin typeface="Arial"/>
                  <a:cs typeface="Arial"/>
                </a:rPr>
                <a:t> </a:t>
              </a:r>
              <a:r>
                <a:rPr lang="en-US" sz="1400" dirty="0">
                  <a:solidFill>
                    <a:srgbClr val="000000"/>
                  </a:solidFill>
                  <a:latin typeface="Arial"/>
                  <a:cs typeface="Arial"/>
                </a:rPr>
                <a:t>launch member2member campaign 2 defeat </a:t>
              </a:r>
              <a:r>
                <a:rPr lang="en-US" sz="1400" dirty="0">
                  <a:solidFill>
                    <a:srgbClr val="2478AB"/>
                  </a:solidFill>
                  <a:latin typeface="Arial"/>
                  <a:cs typeface="Arial"/>
                </a:rPr>
                <a:t>#</a:t>
              </a:r>
              <a:r>
                <a:rPr lang="en-US" sz="1400" dirty="0" err="1">
                  <a:solidFill>
                    <a:srgbClr val="2478AB"/>
                  </a:solidFill>
                  <a:latin typeface="Arial"/>
                  <a:cs typeface="Arial"/>
                </a:rPr>
                <a:t>AntiWorker</a:t>
              </a:r>
              <a:r>
                <a:rPr lang="en-US" sz="1400" dirty="0">
                  <a:solidFill>
                    <a:srgbClr val="2478AB"/>
                  </a:solidFill>
                  <a:latin typeface="Arial"/>
                  <a:cs typeface="Arial"/>
                </a:rPr>
                <a:t> </a:t>
              </a:r>
              <a:r>
                <a:rPr lang="en-US" sz="1400" dirty="0">
                  <a:solidFill>
                    <a:srgbClr val="000000"/>
                  </a:solidFill>
                  <a:latin typeface="Arial"/>
                  <a:cs typeface="Arial"/>
                </a:rPr>
                <a:t>agenda. </a:t>
              </a:r>
              <a:r>
                <a:rPr lang="en-US" sz="1400" dirty="0" err="1">
                  <a:solidFill>
                    <a:srgbClr val="2478AB"/>
                  </a:solidFill>
                  <a:latin typeface="Arial"/>
                  <a:cs typeface="Arial"/>
                </a:rPr>
                <a:t>www.CLC-CTC.ca</a:t>
              </a:r>
              <a:r>
                <a:rPr lang="en-US" sz="1400" dirty="0">
                  <a:solidFill>
                    <a:srgbClr val="2478AB"/>
                  </a:solidFill>
                  <a:latin typeface="Arial"/>
                  <a:cs typeface="Arial"/>
                </a:rPr>
                <a:t> #Elxn2015</a:t>
              </a:r>
            </a:p>
          </p:txBody>
        </p:sp>
      </p:grpSp>
      <p:pic>
        <p:nvPicPr>
          <p:cNvPr id="18" name="Picture 17" descr="ff_clan_hootsuite_1_600.png"/>
          <p:cNvPicPr>
            <a:picLocks noChangeAspect="1"/>
          </p:cNvPicPr>
          <p:nvPr/>
        </p:nvPicPr>
        <p:blipFill rotWithShape="1">
          <a:blip r:embed="rId8">
            <a:extLst>
              <a:ext uri="{28A0092B-C50C-407E-A947-70E740481C1C}">
                <a14:useLocalDpi xmlns:a14="http://schemas.microsoft.com/office/drawing/2010/main" val="0"/>
              </a:ext>
            </a:extLst>
          </a:blip>
          <a:srcRect r="6855"/>
          <a:stretch/>
        </p:blipFill>
        <p:spPr>
          <a:xfrm>
            <a:off x="1" y="5445225"/>
            <a:ext cx="4727902" cy="1412774"/>
          </a:xfrm>
          <a:prstGeom prst="rect">
            <a:avLst/>
          </a:prstGeom>
        </p:spPr>
      </p:pic>
    </p:spTree>
    <p:extLst>
      <p:ext uri="{BB962C8B-B14F-4D97-AF65-F5344CB8AC3E}">
        <p14:creationId xmlns:p14="http://schemas.microsoft.com/office/powerpoint/2010/main" val="36657869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0.70"/>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0.70"/>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1000" fill="hold"/>
                                        <p:tgtEl>
                                          <p:spTgt spid="16"/>
                                        </p:tgtEl>
                                        <p:attrNameLst>
                                          <p:attrName>ppt_w</p:attrName>
                                        </p:attrNameLst>
                                      </p:cBhvr>
                                      <p:tavLst>
                                        <p:tav tm="0">
                                          <p:val>
                                            <p:strVal val="#ppt_w*0.70"/>
                                          </p:val>
                                        </p:tav>
                                        <p:tav tm="100000">
                                          <p:val>
                                            <p:strVal val="#ppt_w"/>
                                          </p:val>
                                        </p:tav>
                                      </p:tavLst>
                                    </p:anim>
                                    <p:anim calcmode="lin" valueType="num">
                                      <p:cBhvr>
                                        <p:cTn id="27" dur="1000" fill="hold"/>
                                        <p:tgtEl>
                                          <p:spTgt spid="16"/>
                                        </p:tgtEl>
                                        <p:attrNameLst>
                                          <p:attrName>ppt_h</p:attrName>
                                        </p:attrNameLst>
                                      </p:cBhvr>
                                      <p:tavLst>
                                        <p:tav tm="0">
                                          <p:val>
                                            <p:strVal val="#ppt_h"/>
                                          </p:val>
                                        </p:tav>
                                        <p:tav tm="100000">
                                          <p:val>
                                            <p:strVal val="#ppt_h"/>
                                          </p:val>
                                        </p:tav>
                                      </p:tavLst>
                                    </p:anim>
                                    <p:animEffect transition="in" filter="fade">
                                      <p:cBhvr>
                                        <p:cTn id="2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Tip 4: Reach Out Offline for Online Support</a:t>
            </a:r>
            <a:endParaRPr lang="en-US" dirty="0"/>
          </a:p>
        </p:txBody>
      </p:sp>
      <p:grpSp>
        <p:nvGrpSpPr>
          <p:cNvPr id="9" name="Group 8"/>
          <p:cNvGrpSpPr/>
          <p:nvPr/>
        </p:nvGrpSpPr>
        <p:grpSpPr>
          <a:xfrm>
            <a:off x="1025247" y="1497847"/>
            <a:ext cx="7402198" cy="5604892"/>
            <a:chOff x="1025247" y="1497847"/>
            <a:chExt cx="7402198" cy="5604892"/>
          </a:xfrm>
        </p:grpSpPr>
        <p:pic>
          <p:nvPicPr>
            <p:cNvPr id="6" name="Picture 5" descr="OpenEmai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247" y="1497847"/>
              <a:ext cx="7220582" cy="5321870"/>
            </a:xfrm>
            <a:prstGeom prst="rect">
              <a:avLst/>
            </a:prstGeom>
          </p:spPr>
        </p:pic>
        <p:sp>
          <p:nvSpPr>
            <p:cNvPr id="4" name="TextBox 3"/>
            <p:cNvSpPr txBox="1"/>
            <p:nvPr/>
          </p:nvSpPr>
          <p:spPr>
            <a:xfrm>
              <a:off x="1192463" y="3609475"/>
              <a:ext cx="6895432" cy="3493264"/>
            </a:xfrm>
            <a:prstGeom prst="rect">
              <a:avLst/>
            </a:prstGeom>
            <a:noFill/>
          </p:spPr>
          <p:txBody>
            <a:bodyPr wrap="square" rtlCol="0">
              <a:spAutoFit/>
            </a:bodyPr>
            <a:lstStyle/>
            <a:p>
              <a:r>
                <a:rPr lang="en-US" sz="1700" dirty="0" err="1" smtClean="0">
                  <a:latin typeface="Arial"/>
                  <a:cs typeface="Arial"/>
                </a:rPr>
                <a:t>Heya</a:t>
              </a:r>
              <a:r>
                <a:rPr lang="en-US" sz="1700" dirty="0" smtClean="0">
                  <a:latin typeface="Arial"/>
                  <a:cs typeface="Arial"/>
                </a:rPr>
                <a:t>,</a:t>
              </a:r>
            </a:p>
            <a:p>
              <a:r>
                <a:rPr lang="en-US" sz="1700" dirty="0" smtClean="0">
                  <a:latin typeface="Arial"/>
                  <a:cs typeface="Arial"/>
                </a:rPr>
                <a:t>Tomorrow, the CLC and OFL are launching our election campaign against Harper. I was hoping your could help to give us an online boost by tweeting and posting on Facebook. </a:t>
              </a:r>
            </a:p>
            <a:p>
              <a:r>
                <a:rPr lang="en-US" sz="1700" dirty="0" smtClean="0">
                  <a:latin typeface="Arial"/>
                  <a:cs typeface="Arial"/>
                </a:rPr>
                <a:t>To make it easy, I have included three sample tweets that you can use or modify … or you could write your own:</a:t>
              </a:r>
            </a:p>
            <a:p>
              <a:pPr marL="742950" lvl="1" indent="-285750">
                <a:buFont typeface="Wingdings" charset="2"/>
                <a:buChar char="Ø"/>
              </a:pPr>
              <a:r>
                <a:rPr lang="en-US" sz="1700" dirty="0" smtClean="0">
                  <a:latin typeface="Arial"/>
                  <a:cs typeface="Arial"/>
                </a:rPr>
                <a:t>Since the last time we elected </a:t>
              </a:r>
              <a:r>
                <a:rPr lang="en-US" sz="1700" dirty="0" smtClean="0">
                  <a:solidFill>
                    <a:srgbClr val="2478AB"/>
                  </a:solidFill>
                  <a:latin typeface="Arial"/>
                  <a:cs typeface="Arial"/>
                </a:rPr>
                <a:t>@</a:t>
              </a:r>
              <a:r>
                <a:rPr lang="en-US" sz="1700" dirty="0" err="1" smtClean="0">
                  <a:solidFill>
                    <a:srgbClr val="2478AB"/>
                  </a:solidFill>
                  <a:latin typeface="Arial"/>
                  <a:cs typeface="Arial"/>
                </a:rPr>
                <a:t>PMHarper</a:t>
              </a:r>
              <a:r>
                <a:rPr lang="en-US" sz="1700" dirty="0" smtClean="0">
                  <a:latin typeface="Arial"/>
                  <a:cs typeface="Arial"/>
                </a:rPr>
                <a:t>, he’s pushed a a low-wage economy. Not this time.  </a:t>
              </a:r>
              <a:r>
                <a:rPr lang="en-US" sz="1700" dirty="0" err="1" smtClean="0">
                  <a:solidFill>
                    <a:srgbClr val="2478AB"/>
                  </a:solidFill>
                  <a:latin typeface="Arial"/>
                  <a:cs typeface="Arial"/>
                </a:rPr>
                <a:t>www.CampaignWebsite.ca</a:t>
              </a:r>
              <a:r>
                <a:rPr lang="en-US" sz="1700" dirty="0" smtClean="0">
                  <a:solidFill>
                    <a:srgbClr val="2478AB"/>
                  </a:solidFill>
                  <a:latin typeface="Arial"/>
                  <a:cs typeface="Arial"/>
                </a:rPr>
                <a:t> #</a:t>
              </a:r>
              <a:r>
                <a:rPr lang="en-US" sz="1700" dirty="0" err="1" smtClean="0">
                  <a:solidFill>
                    <a:srgbClr val="2478AB"/>
                  </a:solidFill>
                  <a:latin typeface="Arial"/>
                  <a:cs typeface="Arial"/>
                </a:rPr>
                <a:t>CampaignHashtag</a:t>
              </a:r>
              <a:r>
                <a:rPr lang="en-US" sz="1700" dirty="0" smtClean="0">
                  <a:solidFill>
                    <a:srgbClr val="2478AB"/>
                  </a:solidFill>
                  <a:latin typeface="Arial"/>
                  <a:cs typeface="Arial"/>
                </a:rPr>
                <a:t> #elxn2015 #</a:t>
              </a:r>
              <a:r>
                <a:rPr lang="en-US" sz="1700" dirty="0" err="1" smtClean="0">
                  <a:solidFill>
                    <a:srgbClr val="2478AB"/>
                  </a:solidFill>
                  <a:latin typeface="Arial"/>
                  <a:cs typeface="Arial"/>
                </a:rPr>
                <a:t>CdnPoli</a:t>
              </a:r>
              <a:endParaRPr lang="en-US" sz="1700" dirty="0" smtClean="0">
                <a:solidFill>
                  <a:srgbClr val="2478AB"/>
                </a:solidFill>
                <a:latin typeface="Arial"/>
                <a:cs typeface="Arial"/>
              </a:endParaRPr>
            </a:p>
            <a:p>
              <a:pPr marL="742950" lvl="1" indent="-285750">
                <a:buFont typeface="Wingdings" charset="2"/>
                <a:buChar char="Ø"/>
              </a:pPr>
              <a:r>
                <a:rPr lang="en-US" sz="1700" dirty="0" smtClean="0">
                  <a:latin typeface="Arial"/>
                  <a:cs typeface="Arial"/>
                </a:rPr>
                <a:t>Canadians deserve better child care, health care &amp; pensions. It’s time to replace </a:t>
              </a:r>
              <a:r>
                <a:rPr lang="en-US" sz="1700" dirty="0" smtClean="0">
                  <a:solidFill>
                    <a:srgbClr val="2478AB"/>
                  </a:solidFill>
                  <a:latin typeface="Arial"/>
                  <a:cs typeface="Arial"/>
                </a:rPr>
                <a:t>@</a:t>
              </a:r>
              <a:r>
                <a:rPr lang="en-US" sz="1700" dirty="0" err="1" smtClean="0">
                  <a:solidFill>
                    <a:srgbClr val="2478AB"/>
                  </a:solidFill>
                  <a:latin typeface="Arial"/>
                  <a:cs typeface="Arial"/>
                </a:rPr>
                <a:t>PMHarper</a:t>
              </a:r>
              <a:r>
                <a:rPr lang="en-US" sz="1700" dirty="0" smtClean="0">
                  <a:latin typeface="Arial"/>
                  <a:cs typeface="Arial"/>
                </a:rPr>
                <a:t>. </a:t>
              </a:r>
              <a:r>
                <a:rPr lang="en-US" sz="1700" dirty="0">
                  <a:solidFill>
                    <a:srgbClr val="2478AB"/>
                  </a:solidFill>
                  <a:latin typeface="Arial"/>
                  <a:cs typeface="Arial"/>
                  <a:hlinkClick r:id="rId4"/>
                </a:rPr>
                <a:t>www.CampaignWebsite.ca</a:t>
              </a:r>
              <a:r>
                <a:rPr lang="en-US" sz="1700" dirty="0">
                  <a:solidFill>
                    <a:srgbClr val="2478AB"/>
                  </a:solidFill>
                  <a:latin typeface="Arial"/>
                  <a:cs typeface="Arial"/>
                </a:rPr>
                <a:t> #</a:t>
              </a:r>
              <a:r>
                <a:rPr lang="en-US" sz="1700" dirty="0" err="1">
                  <a:solidFill>
                    <a:srgbClr val="2478AB"/>
                  </a:solidFill>
                  <a:latin typeface="Arial"/>
                  <a:cs typeface="Arial"/>
                </a:rPr>
                <a:t>CampaignHashtag</a:t>
              </a:r>
              <a:r>
                <a:rPr lang="en-US" sz="1700" dirty="0">
                  <a:solidFill>
                    <a:srgbClr val="2478AB"/>
                  </a:solidFill>
                  <a:latin typeface="Arial"/>
                  <a:cs typeface="Arial"/>
                </a:rPr>
                <a:t> </a:t>
              </a:r>
              <a:r>
                <a:rPr lang="en-US" sz="1700" dirty="0" smtClean="0">
                  <a:solidFill>
                    <a:srgbClr val="2478AB"/>
                  </a:solidFill>
                  <a:latin typeface="Arial"/>
                  <a:cs typeface="Arial"/>
                </a:rPr>
                <a:t>#elxn2015 </a:t>
              </a:r>
              <a:r>
                <a:rPr lang="en-US" sz="1700" dirty="0">
                  <a:solidFill>
                    <a:srgbClr val="2478AB"/>
                  </a:solidFill>
                  <a:latin typeface="Arial"/>
                  <a:cs typeface="Arial"/>
                </a:rPr>
                <a:t>#</a:t>
              </a:r>
              <a:r>
                <a:rPr lang="en-US" sz="1700" dirty="0" err="1">
                  <a:solidFill>
                    <a:srgbClr val="2478AB"/>
                  </a:solidFill>
                  <a:latin typeface="Arial"/>
                  <a:cs typeface="Arial"/>
                </a:rPr>
                <a:t>CdnPoli</a:t>
              </a:r>
              <a:endParaRPr lang="en-US" sz="1700" dirty="0">
                <a:solidFill>
                  <a:srgbClr val="2478AB"/>
                </a:solidFill>
                <a:latin typeface="Arial"/>
                <a:cs typeface="Arial"/>
              </a:endParaRPr>
            </a:p>
            <a:p>
              <a:pPr marL="742950" lvl="1" indent="-285750">
                <a:buFont typeface="Wingdings" charset="2"/>
                <a:buChar char="Ø"/>
              </a:pPr>
              <a:endParaRPr lang="en-US" sz="1700" dirty="0">
                <a:solidFill>
                  <a:srgbClr val="2478AB"/>
                </a:solidFill>
                <a:latin typeface="Arial"/>
                <a:cs typeface="Arial"/>
              </a:endParaRPr>
            </a:p>
          </p:txBody>
        </p:sp>
        <p:sp>
          <p:nvSpPr>
            <p:cNvPr id="5" name="TextBox 4"/>
            <p:cNvSpPr txBox="1"/>
            <p:nvPr/>
          </p:nvSpPr>
          <p:spPr>
            <a:xfrm>
              <a:off x="1767293" y="2267882"/>
              <a:ext cx="6654800" cy="307777"/>
            </a:xfrm>
            <a:prstGeom prst="rect">
              <a:avLst/>
            </a:prstGeom>
            <a:noFill/>
          </p:spPr>
          <p:txBody>
            <a:bodyPr wrap="square" rtlCol="0">
              <a:spAutoFit/>
            </a:bodyPr>
            <a:lstStyle/>
            <a:p>
              <a:r>
                <a:rPr lang="en-US" sz="1400" dirty="0" err="1" smtClean="0">
                  <a:solidFill>
                    <a:schemeClr val="tx1">
                      <a:lumMod val="50000"/>
                      <a:lumOff val="50000"/>
                    </a:schemeClr>
                  </a:solidFill>
                  <a:latin typeface="Arial"/>
                  <a:cs typeface="Arial"/>
                </a:rPr>
                <a:t>Me@MyEmail.com</a:t>
              </a:r>
              <a:endParaRPr lang="en-US" sz="1400" dirty="0">
                <a:solidFill>
                  <a:schemeClr val="tx1">
                    <a:lumMod val="50000"/>
                    <a:lumOff val="50000"/>
                  </a:schemeClr>
                </a:solidFill>
                <a:latin typeface="Arial"/>
                <a:cs typeface="Arial"/>
              </a:endParaRPr>
            </a:p>
          </p:txBody>
        </p:sp>
        <p:sp>
          <p:nvSpPr>
            <p:cNvPr id="7" name="TextBox 6"/>
            <p:cNvSpPr txBox="1"/>
            <p:nvPr/>
          </p:nvSpPr>
          <p:spPr>
            <a:xfrm>
              <a:off x="1772645" y="2567952"/>
              <a:ext cx="6654800" cy="307777"/>
            </a:xfrm>
            <a:prstGeom prst="rect">
              <a:avLst/>
            </a:prstGeom>
            <a:noFill/>
          </p:spPr>
          <p:txBody>
            <a:bodyPr wrap="square" rtlCol="0">
              <a:spAutoFit/>
            </a:bodyPr>
            <a:lstStyle/>
            <a:p>
              <a:r>
                <a:rPr lang="en-US" sz="1400" dirty="0" smtClean="0">
                  <a:solidFill>
                    <a:schemeClr val="tx1">
                      <a:lumMod val="50000"/>
                      <a:lumOff val="50000"/>
                    </a:schemeClr>
                  </a:solidFill>
                  <a:latin typeface="Arial"/>
                  <a:cs typeface="Arial"/>
                </a:rPr>
                <a:t>Undisclosed recipients</a:t>
              </a:r>
              <a:endParaRPr lang="en-US" sz="1400" dirty="0">
                <a:solidFill>
                  <a:schemeClr val="tx1">
                    <a:lumMod val="50000"/>
                    <a:lumOff val="50000"/>
                  </a:schemeClr>
                </a:solidFill>
                <a:latin typeface="Arial"/>
                <a:cs typeface="Arial"/>
              </a:endParaRPr>
            </a:p>
          </p:txBody>
        </p:sp>
        <p:sp>
          <p:nvSpPr>
            <p:cNvPr id="8" name="TextBox 7"/>
            <p:cNvSpPr txBox="1"/>
            <p:nvPr/>
          </p:nvSpPr>
          <p:spPr>
            <a:xfrm>
              <a:off x="1764629" y="2880768"/>
              <a:ext cx="6654800" cy="307777"/>
            </a:xfrm>
            <a:prstGeom prst="rect">
              <a:avLst/>
            </a:prstGeom>
            <a:noFill/>
          </p:spPr>
          <p:txBody>
            <a:bodyPr wrap="square" rtlCol="0">
              <a:spAutoFit/>
            </a:bodyPr>
            <a:lstStyle/>
            <a:p>
              <a:r>
                <a:rPr lang="en-US" sz="1400" b="1" dirty="0" smtClean="0">
                  <a:solidFill>
                    <a:schemeClr val="tx1">
                      <a:lumMod val="95000"/>
                      <a:lumOff val="5000"/>
                    </a:schemeClr>
                  </a:solidFill>
                  <a:latin typeface="Arial"/>
                  <a:cs typeface="Arial"/>
                </a:rPr>
                <a:t>Can you help with Twitter support tomorrow?!?</a:t>
              </a:r>
              <a:endParaRPr lang="en-US" sz="1400" b="1" dirty="0">
                <a:solidFill>
                  <a:schemeClr val="tx1">
                    <a:lumMod val="95000"/>
                    <a:lumOff val="5000"/>
                  </a:schemeClr>
                </a:solidFill>
                <a:latin typeface="Arial"/>
                <a:cs typeface="Arial"/>
              </a:endParaRPr>
            </a:p>
          </p:txBody>
        </p:sp>
      </p:grpSp>
    </p:spTree>
    <p:extLst>
      <p:ext uri="{BB962C8B-B14F-4D97-AF65-F5344CB8AC3E}">
        <p14:creationId xmlns:p14="http://schemas.microsoft.com/office/powerpoint/2010/main" val="32803864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Feeling Less Overwhelmed?</a:t>
            </a:r>
            <a:endParaRPr lang="en-US" dirty="0"/>
          </a:p>
        </p:txBody>
      </p:sp>
      <p:pic>
        <p:nvPicPr>
          <p:cNvPr id="5" name="Picture 4" descr="cat_1.jpg"/>
          <p:cNvPicPr>
            <a:picLocks noChangeAspect="1"/>
          </p:cNvPicPr>
          <p:nvPr/>
        </p:nvPicPr>
        <p:blipFill rotWithShape="1">
          <a:blip r:embed="rId3">
            <a:extLst>
              <a:ext uri="{28A0092B-C50C-407E-A947-70E740481C1C}">
                <a14:useLocalDpi xmlns:a14="http://schemas.microsoft.com/office/drawing/2010/main" val="0"/>
              </a:ext>
            </a:extLst>
          </a:blip>
          <a:srcRect t="9360" b="10481"/>
          <a:stretch/>
        </p:blipFill>
        <p:spPr>
          <a:xfrm>
            <a:off x="815473" y="1430421"/>
            <a:ext cx="7471463" cy="3368842"/>
          </a:xfrm>
          <a:prstGeom prst="rect">
            <a:avLst/>
          </a:prstGeom>
        </p:spPr>
      </p:pic>
    </p:spTree>
    <p:extLst>
      <p:ext uri="{BB962C8B-B14F-4D97-AF65-F5344CB8AC3E}">
        <p14:creationId xmlns:p14="http://schemas.microsoft.com/office/powerpoint/2010/main" val="18255593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2313" y="1241742"/>
            <a:ext cx="7772400" cy="1362075"/>
          </a:xfrm>
        </p:spPr>
        <p:txBody>
          <a:bodyPr>
            <a:normAutofit/>
          </a:bodyPr>
          <a:lstStyle/>
          <a:p>
            <a:r>
              <a:rPr lang="en-US" dirty="0" err="1" smtClean="0"/>
              <a:t>www.OFL.ca</a:t>
            </a:r>
            <a:r>
              <a:rPr lang="en-US" dirty="0" smtClean="0"/>
              <a:t>/</a:t>
            </a:r>
            <a:r>
              <a:rPr lang="en-US" dirty="0" err="1" smtClean="0"/>
              <a:t>index.php</a:t>
            </a:r>
            <a:r>
              <a:rPr lang="en-US" dirty="0" smtClean="0"/>
              <a:t>/</a:t>
            </a:r>
            <a:r>
              <a:rPr lang="en-US" dirty="0" err="1" smtClean="0"/>
              <a:t>Solidaritweet</a:t>
            </a:r>
            <a:r>
              <a:rPr lang="en-US" dirty="0" smtClean="0"/>
              <a:t>/</a:t>
            </a:r>
            <a:endParaRPr lang="en-US" dirty="0"/>
          </a:p>
        </p:txBody>
      </p:sp>
      <p:sp>
        <p:nvSpPr>
          <p:cNvPr id="4" name="Text Placeholder 3"/>
          <p:cNvSpPr>
            <a:spLocks noGrp="1"/>
          </p:cNvSpPr>
          <p:nvPr>
            <p:ph type="body" idx="1"/>
          </p:nvPr>
        </p:nvSpPr>
        <p:spPr>
          <a:xfrm>
            <a:off x="722313" y="548119"/>
            <a:ext cx="7772400" cy="693623"/>
          </a:xfrm>
        </p:spPr>
        <p:txBody>
          <a:bodyPr>
            <a:normAutofit/>
          </a:bodyPr>
          <a:lstStyle/>
          <a:p>
            <a:r>
              <a:rPr lang="en-US" sz="2200" dirty="0" smtClean="0"/>
              <a:t>You can view or download this presentation and handouts at:</a:t>
            </a:r>
            <a:endParaRPr lang="en-US" sz="2200" dirty="0"/>
          </a:p>
        </p:txBody>
      </p:sp>
      <p:sp>
        <p:nvSpPr>
          <p:cNvPr id="9" name="Title 2"/>
          <p:cNvSpPr txBox="1">
            <a:spLocks/>
          </p:cNvSpPr>
          <p:nvPr/>
        </p:nvSpPr>
        <p:spPr>
          <a:xfrm>
            <a:off x="722313" y="3327187"/>
            <a:ext cx="7772400" cy="803656"/>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b="1" kern="1200" cap="all">
                <a:solidFill>
                  <a:schemeClr val="bg1"/>
                </a:solidFill>
                <a:latin typeface="Arial Black"/>
                <a:ea typeface="+mj-ea"/>
                <a:cs typeface="Arial Black"/>
              </a:defRPr>
            </a:lvl1pPr>
          </a:lstStyle>
          <a:p>
            <a:r>
              <a:rPr lang="en-US" dirty="0"/>
              <a:t>647-496-5602</a:t>
            </a:r>
          </a:p>
        </p:txBody>
      </p:sp>
      <p:sp>
        <p:nvSpPr>
          <p:cNvPr id="10" name="Text Placeholder 3"/>
          <p:cNvSpPr txBox="1">
            <a:spLocks/>
          </p:cNvSpPr>
          <p:nvPr/>
        </p:nvSpPr>
        <p:spPr>
          <a:xfrm>
            <a:off x="722313" y="2713794"/>
            <a:ext cx="7772400" cy="61339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000" kern="1200">
                <a:solidFill>
                  <a:srgbClr val="D9D9D9"/>
                </a:solidFill>
                <a:latin typeface="Arial"/>
                <a:ea typeface="+mn-ea"/>
                <a:cs typeface="Arial"/>
              </a:defRPr>
            </a:lvl1pPr>
            <a:lvl2pPr marL="457200" indent="0" algn="l" defTabSz="457200" rtl="0" eaLnBrk="1" latinLnBrk="0" hangingPunct="1">
              <a:spcBef>
                <a:spcPct val="20000"/>
              </a:spcBef>
              <a:buFont typeface="Arial"/>
              <a:buNone/>
              <a:defRPr sz="1800" kern="1200">
                <a:solidFill>
                  <a:schemeClr val="tx1">
                    <a:tint val="75000"/>
                  </a:schemeClr>
                </a:solidFill>
                <a:latin typeface="Arial"/>
                <a:ea typeface="+mn-ea"/>
                <a:cs typeface="Arial"/>
              </a:defRPr>
            </a:lvl2pPr>
            <a:lvl3pPr marL="914400" indent="0" algn="l" defTabSz="457200" rtl="0" eaLnBrk="1" latinLnBrk="0" hangingPunct="1">
              <a:spcBef>
                <a:spcPct val="20000"/>
              </a:spcBef>
              <a:buFont typeface="Arial"/>
              <a:buNone/>
              <a:defRPr sz="1600" kern="1200">
                <a:solidFill>
                  <a:schemeClr val="tx1">
                    <a:tint val="75000"/>
                  </a:schemeClr>
                </a:solidFill>
                <a:latin typeface="Arial"/>
                <a:ea typeface="+mn-ea"/>
                <a:cs typeface="Arial"/>
              </a:defRPr>
            </a:lvl3pPr>
            <a:lvl4pPr marL="1371600" indent="0" algn="l" defTabSz="457200" rtl="0" eaLnBrk="1" latinLnBrk="0" hangingPunct="1">
              <a:spcBef>
                <a:spcPct val="20000"/>
              </a:spcBef>
              <a:buFont typeface="Arial"/>
              <a:buNone/>
              <a:defRPr sz="1400" kern="1200">
                <a:solidFill>
                  <a:schemeClr val="tx1">
                    <a:tint val="75000"/>
                  </a:schemeClr>
                </a:solidFill>
                <a:latin typeface="Arial"/>
                <a:ea typeface="+mn-ea"/>
                <a:cs typeface="Arial"/>
              </a:defRPr>
            </a:lvl4pPr>
            <a:lvl5pPr marL="1828800" indent="0" algn="l" defTabSz="457200" rtl="0" eaLnBrk="1" latinLnBrk="0" hangingPunct="1">
              <a:spcBef>
                <a:spcPct val="20000"/>
              </a:spcBef>
              <a:buFont typeface="Arial"/>
              <a:buNone/>
              <a:defRPr sz="1400" kern="1200">
                <a:solidFill>
                  <a:schemeClr val="tx1">
                    <a:tint val="75000"/>
                  </a:schemeClr>
                </a:solidFill>
                <a:latin typeface="Arial"/>
                <a:ea typeface="+mn-ea"/>
                <a:cs typeface="Arial"/>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sz="2300" dirty="0" smtClean="0"/>
              <a:t>To sign up for updates from the OFL, text the word “</a:t>
            </a:r>
            <a:r>
              <a:rPr lang="en-US" sz="2300" dirty="0" err="1" smtClean="0"/>
              <a:t>ofl</a:t>
            </a:r>
            <a:r>
              <a:rPr lang="en-US" sz="2300" dirty="0" smtClean="0"/>
              <a:t>” to:</a:t>
            </a:r>
            <a:endParaRPr lang="en-US" sz="2300" dirty="0"/>
          </a:p>
        </p:txBody>
      </p:sp>
    </p:spTree>
    <p:extLst>
      <p:ext uri="{BB962C8B-B14F-4D97-AF65-F5344CB8AC3E}">
        <p14:creationId xmlns:p14="http://schemas.microsoft.com/office/powerpoint/2010/main" val="38917353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eberg.jpg"/>
          <p:cNvPicPr>
            <a:picLocks noChangeAspect="1"/>
          </p:cNvPicPr>
          <p:nvPr/>
        </p:nvPicPr>
        <p:blipFill rotWithShape="1">
          <a:blip r:embed="rId3">
            <a:extLst>
              <a:ext uri="{28A0092B-C50C-407E-A947-70E740481C1C}">
                <a14:useLocalDpi xmlns:a14="http://schemas.microsoft.com/office/drawing/2010/main" val="0"/>
              </a:ext>
            </a:extLst>
          </a:blip>
          <a:srcRect t="1301" b="4991"/>
          <a:stretch/>
        </p:blipFill>
        <p:spPr>
          <a:xfrm>
            <a:off x="0" y="0"/>
            <a:ext cx="9234143" cy="6858000"/>
          </a:xfrm>
          <a:prstGeom prst="rect">
            <a:avLst/>
          </a:prstGeom>
        </p:spPr>
      </p:pic>
      <p:sp>
        <p:nvSpPr>
          <p:cNvPr id="7" name="TextBox 6"/>
          <p:cNvSpPr txBox="1"/>
          <p:nvPr/>
        </p:nvSpPr>
        <p:spPr>
          <a:xfrm>
            <a:off x="6388638" y="1651000"/>
            <a:ext cx="2274731" cy="430887"/>
          </a:xfrm>
          <a:prstGeom prst="rect">
            <a:avLst/>
          </a:prstGeom>
          <a:noFill/>
        </p:spPr>
        <p:txBody>
          <a:bodyPr wrap="none" rtlCol="0">
            <a:spAutoFit/>
          </a:bodyPr>
          <a:lstStyle/>
          <a:p>
            <a:r>
              <a:rPr lang="en-US" sz="2200" dirty="0" smtClean="0">
                <a:latin typeface="Arial Black"/>
                <a:ea typeface="Wingdings"/>
                <a:cs typeface="Arial Black"/>
                <a:sym typeface="Wingdings"/>
              </a:rPr>
              <a:t></a:t>
            </a:r>
            <a:r>
              <a:rPr lang="en-US" sz="2200" dirty="0" smtClean="0">
                <a:latin typeface="Arial Black"/>
                <a:cs typeface="Arial Black"/>
              </a:rPr>
              <a:t>AWARNESS</a:t>
            </a:r>
            <a:endParaRPr lang="en-US" sz="2200" dirty="0">
              <a:latin typeface="Arial Black"/>
              <a:cs typeface="Arial Black"/>
            </a:endParaRPr>
          </a:p>
        </p:txBody>
      </p:sp>
      <p:sp>
        <p:nvSpPr>
          <p:cNvPr id="8" name="TextBox 7"/>
          <p:cNvSpPr txBox="1"/>
          <p:nvPr/>
        </p:nvSpPr>
        <p:spPr>
          <a:xfrm>
            <a:off x="6608135" y="2374900"/>
            <a:ext cx="2544875" cy="430887"/>
          </a:xfrm>
          <a:prstGeom prst="rect">
            <a:avLst/>
          </a:prstGeom>
          <a:noFill/>
        </p:spPr>
        <p:txBody>
          <a:bodyPr wrap="none" rtlCol="0">
            <a:spAutoFit/>
          </a:bodyPr>
          <a:lstStyle/>
          <a:p>
            <a:r>
              <a:rPr lang="en-US" sz="2200" dirty="0" smtClean="0">
                <a:latin typeface="Arial Black"/>
                <a:ea typeface="Wingdings"/>
                <a:cs typeface="Arial Black"/>
                <a:sym typeface="Wingdings"/>
              </a:rPr>
              <a:t></a:t>
            </a:r>
            <a:r>
              <a:rPr lang="en-US" sz="2200" dirty="0" smtClean="0">
                <a:latin typeface="Arial Black"/>
                <a:cs typeface="Arial Black"/>
              </a:rPr>
              <a:t>PERSUASION</a:t>
            </a:r>
            <a:endParaRPr lang="en-US" sz="2200" dirty="0">
              <a:latin typeface="Arial Black"/>
              <a:cs typeface="Arial Black"/>
            </a:endParaRPr>
          </a:p>
        </p:txBody>
      </p:sp>
      <p:sp>
        <p:nvSpPr>
          <p:cNvPr id="9" name="TextBox 8"/>
          <p:cNvSpPr txBox="1"/>
          <p:nvPr/>
        </p:nvSpPr>
        <p:spPr>
          <a:xfrm>
            <a:off x="955675" y="3575050"/>
            <a:ext cx="2785814" cy="430887"/>
          </a:xfrm>
          <a:prstGeom prst="rect">
            <a:avLst/>
          </a:prstGeom>
          <a:noFill/>
        </p:spPr>
        <p:txBody>
          <a:bodyPr wrap="none" rtlCol="0">
            <a:spAutoFit/>
          </a:bodyPr>
          <a:lstStyle/>
          <a:p>
            <a:r>
              <a:rPr lang="en-US" sz="2200" dirty="0" smtClean="0">
                <a:solidFill>
                  <a:srgbClr val="FFFFFF"/>
                </a:solidFill>
                <a:latin typeface="Arial Black"/>
                <a:cs typeface="Arial Black"/>
              </a:rPr>
              <a:t>COOPERATION</a:t>
            </a:r>
            <a:r>
              <a:rPr lang="en-US" sz="2200" dirty="0" smtClean="0">
                <a:solidFill>
                  <a:srgbClr val="FFFFFF"/>
                </a:solidFill>
                <a:latin typeface="Wingdings"/>
                <a:ea typeface="Wingdings"/>
                <a:cs typeface="Wingdings"/>
                <a:sym typeface="Wingdings"/>
              </a:rPr>
              <a:t></a:t>
            </a:r>
            <a:endParaRPr lang="en-US" sz="2200" dirty="0">
              <a:solidFill>
                <a:srgbClr val="FFFFFF"/>
              </a:solidFill>
              <a:latin typeface="Arial Black"/>
              <a:cs typeface="Arial Black"/>
            </a:endParaRPr>
          </a:p>
        </p:txBody>
      </p:sp>
      <p:sp>
        <p:nvSpPr>
          <p:cNvPr id="10" name="TextBox 9"/>
          <p:cNvSpPr txBox="1"/>
          <p:nvPr/>
        </p:nvSpPr>
        <p:spPr>
          <a:xfrm>
            <a:off x="742950" y="4203700"/>
            <a:ext cx="2476547" cy="769441"/>
          </a:xfrm>
          <a:prstGeom prst="rect">
            <a:avLst/>
          </a:prstGeom>
          <a:noFill/>
        </p:spPr>
        <p:txBody>
          <a:bodyPr wrap="none" rtlCol="0">
            <a:spAutoFit/>
          </a:bodyPr>
          <a:lstStyle/>
          <a:p>
            <a:r>
              <a:rPr lang="en-US" sz="2200" dirty="0" smtClean="0">
                <a:solidFill>
                  <a:srgbClr val="FFFFFF"/>
                </a:solidFill>
                <a:latin typeface="Arial Black"/>
                <a:cs typeface="Arial Black"/>
              </a:rPr>
              <a:t>COLLECTIVE</a:t>
            </a:r>
            <a:r>
              <a:rPr lang="en-US" sz="2200" dirty="0" smtClean="0">
                <a:solidFill>
                  <a:srgbClr val="FFFFFF"/>
                </a:solidFill>
                <a:latin typeface="Wingdings"/>
                <a:ea typeface="Wingdings"/>
                <a:cs typeface="Wingdings"/>
                <a:sym typeface="Wingdings"/>
              </a:rPr>
              <a:t></a:t>
            </a:r>
            <a:endParaRPr lang="en-US" sz="2200" dirty="0">
              <a:solidFill>
                <a:srgbClr val="FFFFFF"/>
              </a:solidFill>
              <a:latin typeface="Arial Black"/>
              <a:cs typeface="Arial Black"/>
            </a:endParaRPr>
          </a:p>
          <a:p>
            <a:pPr algn="r"/>
            <a:r>
              <a:rPr lang="en-US" sz="2200" dirty="0" smtClean="0">
                <a:solidFill>
                  <a:srgbClr val="FFFFFF"/>
                </a:solidFill>
                <a:latin typeface="Arial Black"/>
                <a:cs typeface="Arial Black"/>
              </a:rPr>
              <a:t>ACTION</a:t>
            </a:r>
            <a:endParaRPr lang="en-US" sz="2200" dirty="0">
              <a:solidFill>
                <a:srgbClr val="FFFFFF"/>
              </a:solidFill>
              <a:latin typeface="Arial Black"/>
              <a:cs typeface="Arial Black"/>
            </a:endParaRPr>
          </a:p>
        </p:txBody>
      </p:sp>
      <p:sp>
        <p:nvSpPr>
          <p:cNvPr id="11" name="TextBox 10"/>
          <p:cNvSpPr txBox="1"/>
          <p:nvPr/>
        </p:nvSpPr>
        <p:spPr>
          <a:xfrm>
            <a:off x="2438690" y="3022600"/>
            <a:ext cx="1943285" cy="430887"/>
          </a:xfrm>
          <a:prstGeom prst="rect">
            <a:avLst/>
          </a:prstGeom>
          <a:noFill/>
        </p:spPr>
        <p:txBody>
          <a:bodyPr wrap="none" rtlCol="0">
            <a:spAutoFit/>
          </a:bodyPr>
          <a:lstStyle/>
          <a:p>
            <a:r>
              <a:rPr lang="en-US" sz="2200" dirty="0" smtClean="0">
                <a:solidFill>
                  <a:schemeClr val="bg1"/>
                </a:solidFill>
                <a:latin typeface="Arial Black"/>
                <a:ea typeface="Wingdings"/>
                <a:cs typeface="Arial Black"/>
                <a:sym typeface="Wingdings"/>
              </a:rPr>
              <a:t>SHARING</a:t>
            </a:r>
            <a:r>
              <a:rPr lang="en-US" sz="2200" dirty="0" smtClean="0">
                <a:solidFill>
                  <a:schemeClr val="bg1"/>
                </a:solidFill>
                <a:latin typeface="Wingdings"/>
                <a:ea typeface="Wingdings"/>
                <a:cs typeface="Wingdings"/>
                <a:sym typeface="Wingdings"/>
              </a:rPr>
              <a:t></a:t>
            </a:r>
            <a:endParaRPr lang="en-US" sz="2200" dirty="0">
              <a:solidFill>
                <a:schemeClr val="bg1"/>
              </a:solidFill>
              <a:latin typeface="Arial Black"/>
              <a:cs typeface="Arial Black"/>
            </a:endParaRPr>
          </a:p>
        </p:txBody>
      </p:sp>
      <p:sp>
        <p:nvSpPr>
          <p:cNvPr id="12" name="TextBox 11"/>
          <p:cNvSpPr txBox="1"/>
          <p:nvPr/>
        </p:nvSpPr>
        <p:spPr>
          <a:xfrm>
            <a:off x="238124" y="174625"/>
            <a:ext cx="8763001" cy="1631216"/>
          </a:xfrm>
          <a:prstGeom prst="rect">
            <a:avLst/>
          </a:prstGeom>
          <a:noFill/>
        </p:spPr>
        <p:txBody>
          <a:bodyPr wrap="square" rtlCol="0">
            <a:spAutoFit/>
          </a:bodyPr>
          <a:lstStyle/>
          <a:p>
            <a:r>
              <a:rPr lang="en-US" sz="5000" dirty="0" smtClean="0">
                <a:latin typeface="Arial Black"/>
                <a:cs typeface="Arial Black"/>
              </a:rPr>
              <a:t>Social Media lets you be the media!</a:t>
            </a:r>
            <a:endParaRPr lang="en-US" sz="5000" dirty="0">
              <a:latin typeface="Arial Black"/>
              <a:cs typeface="Arial Black"/>
            </a:endParaRPr>
          </a:p>
        </p:txBody>
      </p:sp>
    </p:spTree>
    <p:extLst>
      <p:ext uri="{BB962C8B-B14F-4D97-AF65-F5344CB8AC3E}">
        <p14:creationId xmlns:p14="http://schemas.microsoft.com/office/powerpoint/2010/main" val="9838274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descr="WaelGhonim.jpg"/>
          <p:cNvPicPr>
            <a:picLocks noChangeAspect="1"/>
          </p:cNvPicPr>
          <p:nvPr/>
        </p:nvPicPr>
        <p:blipFill rotWithShape="1">
          <a:blip r:embed="rId3">
            <a:extLst>
              <a:ext uri="{28A0092B-C50C-407E-A947-70E740481C1C}">
                <a14:useLocalDpi xmlns:a14="http://schemas.microsoft.com/office/drawing/2010/main" val="0"/>
              </a:ext>
            </a:extLst>
          </a:blip>
          <a:srcRect l="4417" r="7239"/>
          <a:stretch/>
        </p:blipFill>
        <p:spPr>
          <a:xfrm>
            <a:off x="1" y="0"/>
            <a:ext cx="9144000" cy="6888437"/>
          </a:xfrm>
          <a:prstGeom prst="rect">
            <a:avLst/>
          </a:prstGeom>
        </p:spPr>
      </p:pic>
      <p:pic>
        <p:nvPicPr>
          <p:cNvPr id="8" name="Picture 7" descr="egypt-social-media2.png"/>
          <p:cNvPicPr>
            <a:picLocks noChangeAspect="1"/>
          </p:cNvPicPr>
          <p:nvPr/>
        </p:nvPicPr>
        <p:blipFill rotWithShape="1">
          <a:blip r:embed="rId4">
            <a:extLst>
              <a:ext uri="{28A0092B-C50C-407E-A947-70E740481C1C}">
                <a14:useLocalDpi xmlns:a14="http://schemas.microsoft.com/office/drawing/2010/main" val="0"/>
              </a:ext>
            </a:extLst>
          </a:blip>
          <a:srcRect t="4799" r="575" b="6356"/>
          <a:stretch/>
        </p:blipFill>
        <p:spPr>
          <a:xfrm>
            <a:off x="4495800" y="4635500"/>
            <a:ext cx="4492625" cy="2174552"/>
          </a:xfrm>
          <a:prstGeom prst="rect">
            <a:avLst/>
          </a:prstGeom>
          <a:solidFill>
            <a:srgbClr val="FFFFFF"/>
          </a:solidFill>
          <a:ln>
            <a:solidFill>
              <a:schemeClr val="bg1"/>
            </a:solidFill>
          </a:ln>
        </p:spPr>
      </p:pic>
      <p:sp>
        <p:nvSpPr>
          <p:cNvPr id="9" name="TextBox 8"/>
          <p:cNvSpPr txBox="1"/>
          <p:nvPr/>
        </p:nvSpPr>
        <p:spPr>
          <a:xfrm>
            <a:off x="5968151" y="1155637"/>
            <a:ext cx="2798024" cy="3686856"/>
          </a:xfrm>
          <a:prstGeom prst="rect">
            <a:avLst/>
          </a:prstGeom>
          <a:noFill/>
        </p:spPr>
        <p:txBody>
          <a:bodyPr wrap="none" rtlCol="0">
            <a:spAutoFit/>
          </a:bodyPr>
          <a:lstStyle/>
          <a:p>
            <a:pPr algn="r"/>
            <a:r>
              <a:rPr lang="en-US" sz="5800" dirty="0" smtClean="0">
                <a:solidFill>
                  <a:srgbClr val="FFFFFF"/>
                </a:solidFill>
                <a:latin typeface="Arial Black"/>
                <a:cs typeface="Arial Black"/>
              </a:rPr>
              <a:t>Arab</a:t>
            </a:r>
          </a:p>
          <a:p>
            <a:pPr algn="r"/>
            <a:r>
              <a:rPr lang="en-US" sz="5800" dirty="0" smtClean="0">
                <a:solidFill>
                  <a:srgbClr val="FFFFFF"/>
                </a:solidFill>
                <a:latin typeface="Arial Black"/>
                <a:cs typeface="Arial Black"/>
              </a:rPr>
              <a:t>Spring</a:t>
            </a:r>
          </a:p>
          <a:p>
            <a:pPr algn="r"/>
            <a:r>
              <a:rPr lang="en-US" sz="5800" dirty="0" smtClean="0">
                <a:solidFill>
                  <a:srgbClr val="FFFFFF"/>
                </a:solidFill>
                <a:latin typeface="Arial Black"/>
                <a:cs typeface="Arial Black"/>
              </a:rPr>
              <a:t>2011</a:t>
            </a:r>
            <a:endParaRPr lang="en-US" sz="5800" dirty="0">
              <a:solidFill>
                <a:srgbClr val="FFFFFF"/>
              </a:solidFill>
              <a:latin typeface="Arial Black"/>
              <a:cs typeface="Arial Black"/>
            </a:endParaRPr>
          </a:p>
        </p:txBody>
      </p:sp>
      <p:pic>
        <p:nvPicPr>
          <p:cNvPr id="7" name="Picture 6" descr="WaelGhonim-Tweet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6500" y="-6349"/>
            <a:ext cx="5257800" cy="4572000"/>
          </a:xfrm>
          <a:prstGeom prst="rect">
            <a:avLst/>
          </a:prstGeom>
        </p:spPr>
      </p:pic>
    </p:spTree>
    <p:extLst>
      <p:ext uri="{BB962C8B-B14F-4D97-AF65-F5344CB8AC3E}">
        <p14:creationId xmlns:p14="http://schemas.microsoft.com/office/powerpoint/2010/main" val="11522021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Choose the Right Tools</a:t>
            </a:r>
            <a:endParaRPr lang="en-US" dirty="0"/>
          </a:p>
        </p:txBody>
      </p:sp>
      <p:pic>
        <p:nvPicPr>
          <p:cNvPr id="5" name="Picture 4" descr="ClipArt-Hamm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49" y="1623339"/>
            <a:ext cx="2519221" cy="2410054"/>
          </a:xfrm>
          <a:prstGeom prst="rect">
            <a:avLst/>
          </a:prstGeom>
        </p:spPr>
      </p:pic>
      <p:pic>
        <p:nvPicPr>
          <p:cNvPr id="6" name="Picture 5" descr="ClipArt-Keyboar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6297">
            <a:off x="5619750" y="1641028"/>
            <a:ext cx="3492500" cy="3492500"/>
          </a:xfrm>
          <a:prstGeom prst="rect">
            <a:avLst/>
          </a:prstGeom>
        </p:spPr>
      </p:pic>
      <p:pic>
        <p:nvPicPr>
          <p:cNvPr id="7" name="Picture 6" descr="ClipArt-megapho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24440">
            <a:off x="2800222" y="1655764"/>
            <a:ext cx="3121152" cy="2764536"/>
          </a:xfrm>
          <a:prstGeom prst="rect">
            <a:avLst/>
          </a:prstGeom>
        </p:spPr>
      </p:pic>
    </p:spTree>
    <p:extLst>
      <p:ext uri="{BB962C8B-B14F-4D97-AF65-F5344CB8AC3E}">
        <p14:creationId xmlns:p14="http://schemas.microsoft.com/office/powerpoint/2010/main" val="1471501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 calcmode="lin" valueType="num">
                                      <p:cBhvr>
                                        <p:cTn id="16" dur="500" fill="hold"/>
                                        <p:tgtEl>
                                          <p:spTgt spid="7"/>
                                        </p:tgtEl>
                                        <p:attrNameLst>
                                          <p:attrName>style.rotation</p:attrName>
                                        </p:attrNameLst>
                                      </p:cBhvr>
                                      <p:tavLst>
                                        <p:tav tm="0">
                                          <p:val>
                                            <p:fltVal val="360"/>
                                          </p:val>
                                        </p:tav>
                                        <p:tav tm="100000">
                                          <p:val>
                                            <p:fltVal val="0"/>
                                          </p:val>
                                        </p:tav>
                                      </p:tavLst>
                                    </p:anim>
                                    <p:animEffect transition="in" filter="fade">
                                      <p:cBhvr>
                                        <p:cTn id="17" dur="500"/>
                                        <p:tgtEl>
                                          <p:spTgt spid="7"/>
                                        </p:tgtEl>
                                      </p:cBhvr>
                                    </p:animEffect>
                                  </p:childTnLst>
                                </p:cTn>
                              </p:par>
                            </p:childTnLst>
                          </p:cTn>
                        </p:par>
                        <p:par>
                          <p:cTn id="18" fill="hold">
                            <p:stCondLst>
                              <p:cond delay="1000"/>
                            </p:stCondLst>
                            <p:childTnLst>
                              <p:par>
                                <p:cTn id="19" presetID="49" presetClass="entr" presetSubtype="0" decel="10000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 calcmode="lin" valueType="num">
                                      <p:cBhvr>
                                        <p:cTn id="23" dur="500" fill="hold"/>
                                        <p:tgtEl>
                                          <p:spTgt spid="6"/>
                                        </p:tgtEl>
                                        <p:attrNameLst>
                                          <p:attrName>style.rotation</p:attrName>
                                        </p:attrNameLst>
                                      </p:cBhvr>
                                      <p:tavLst>
                                        <p:tav tm="0">
                                          <p:val>
                                            <p:fltVal val="360"/>
                                          </p:val>
                                        </p:tav>
                                        <p:tav tm="100000">
                                          <p:val>
                                            <p:fltVal val="0"/>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Choosing Your Tools</a:t>
            </a:r>
            <a:endParaRPr lang="en-US" dirty="0"/>
          </a:p>
        </p:txBody>
      </p:sp>
      <p:sp>
        <p:nvSpPr>
          <p:cNvPr id="11" name="TextBox 10"/>
          <p:cNvSpPr txBox="1"/>
          <p:nvPr/>
        </p:nvSpPr>
        <p:spPr>
          <a:xfrm>
            <a:off x="311883" y="1459211"/>
            <a:ext cx="1582585" cy="461665"/>
          </a:xfrm>
          <a:prstGeom prst="rect">
            <a:avLst/>
          </a:prstGeom>
          <a:noFill/>
        </p:spPr>
        <p:txBody>
          <a:bodyPr wrap="none" rtlCol="0">
            <a:spAutoFit/>
          </a:bodyPr>
          <a:lstStyle/>
          <a:p>
            <a:r>
              <a:rPr lang="en-US" sz="2400" b="1" dirty="0" smtClean="0"/>
              <a:t>FACEBOOK</a:t>
            </a:r>
            <a:endParaRPr lang="en-US" sz="2400" b="1" dirty="0"/>
          </a:p>
        </p:txBody>
      </p:sp>
      <p:sp>
        <p:nvSpPr>
          <p:cNvPr id="12" name="TextBox 11"/>
          <p:cNvSpPr txBox="1"/>
          <p:nvPr/>
        </p:nvSpPr>
        <p:spPr>
          <a:xfrm>
            <a:off x="3210926" y="1461527"/>
            <a:ext cx="1326204" cy="461665"/>
          </a:xfrm>
          <a:prstGeom prst="rect">
            <a:avLst/>
          </a:prstGeom>
          <a:noFill/>
        </p:spPr>
        <p:txBody>
          <a:bodyPr wrap="none" rtlCol="0">
            <a:spAutoFit/>
          </a:bodyPr>
          <a:lstStyle/>
          <a:p>
            <a:r>
              <a:rPr lang="en-US" sz="2400" b="1" dirty="0" smtClean="0">
                <a:solidFill>
                  <a:srgbClr val="000000"/>
                </a:solidFill>
              </a:rPr>
              <a:t>TWITTER</a:t>
            </a:r>
            <a:endParaRPr lang="en-US" sz="2400" b="1" dirty="0">
              <a:solidFill>
                <a:srgbClr val="000000"/>
              </a:solidFill>
            </a:endParaRPr>
          </a:p>
        </p:txBody>
      </p:sp>
      <p:sp>
        <p:nvSpPr>
          <p:cNvPr id="13" name="TextBox 12"/>
          <p:cNvSpPr txBox="1"/>
          <p:nvPr/>
        </p:nvSpPr>
        <p:spPr>
          <a:xfrm>
            <a:off x="6236702" y="1454915"/>
            <a:ext cx="1778702" cy="461665"/>
          </a:xfrm>
          <a:prstGeom prst="rect">
            <a:avLst/>
          </a:prstGeom>
          <a:noFill/>
        </p:spPr>
        <p:txBody>
          <a:bodyPr wrap="none" rtlCol="0">
            <a:spAutoFit/>
          </a:bodyPr>
          <a:lstStyle/>
          <a:p>
            <a:r>
              <a:rPr lang="en-US" sz="2400" b="1" dirty="0" smtClean="0">
                <a:solidFill>
                  <a:srgbClr val="000000"/>
                </a:solidFill>
              </a:rPr>
              <a:t>INSTAGRAM</a:t>
            </a:r>
            <a:endParaRPr lang="en-US" sz="2400" b="1" dirty="0">
              <a:solidFill>
                <a:srgbClr val="000000"/>
              </a:solidFill>
            </a:endParaRPr>
          </a:p>
        </p:txBody>
      </p:sp>
      <p:sp>
        <p:nvSpPr>
          <p:cNvPr id="15" name="TextBox 14"/>
          <p:cNvSpPr txBox="1"/>
          <p:nvPr/>
        </p:nvSpPr>
        <p:spPr>
          <a:xfrm>
            <a:off x="311883" y="2238376"/>
            <a:ext cx="2767868" cy="830997"/>
          </a:xfrm>
          <a:prstGeom prst="rect">
            <a:avLst/>
          </a:prstGeom>
          <a:noFill/>
        </p:spPr>
        <p:txBody>
          <a:bodyPr wrap="square" rtlCol="0">
            <a:spAutoFit/>
          </a:bodyPr>
          <a:lstStyle/>
          <a:p>
            <a:pPr marL="285750" indent="-285750">
              <a:buFont typeface="Arial"/>
              <a:buChar char="•"/>
            </a:pPr>
            <a:r>
              <a:rPr lang="en-US" sz="2400" dirty="0" smtClean="0">
                <a:solidFill>
                  <a:srgbClr val="000000"/>
                </a:solidFill>
                <a:latin typeface="Arial"/>
                <a:cs typeface="Arial"/>
              </a:rPr>
              <a:t>Social, political or commercial</a:t>
            </a:r>
            <a:endParaRPr lang="en-US" sz="2400" dirty="0">
              <a:solidFill>
                <a:srgbClr val="000000"/>
              </a:solidFill>
              <a:latin typeface="Arial"/>
              <a:cs typeface="Arial"/>
            </a:endParaRPr>
          </a:p>
        </p:txBody>
      </p:sp>
      <p:sp>
        <p:nvSpPr>
          <p:cNvPr id="16" name="TextBox 15"/>
          <p:cNvSpPr txBox="1"/>
          <p:nvPr/>
        </p:nvSpPr>
        <p:spPr>
          <a:xfrm>
            <a:off x="311883" y="3069373"/>
            <a:ext cx="2767868" cy="461665"/>
          </a:xfrm>
          <a:prstGeom prst="rect">
            <a:avLst/>
          </a:prstGeom>
          <a:noFill/>
        </p:spPr>
        <p:txBody>
          <a:bodyPr wrap="square" rtlCol="0">
            <a:spAutoFit/>
          </a:bodyPr>
          <a:lstStyle/>
          <a:p>
            <a:pPr marL="285750" indent="-285750">
              <a:buFont typeface="Arial"/>
              <a:buChar char="•"/>
            </a:pPr>
            <a:r>
              <a:rPr lang="en-US" sz="2400" dirty="0" smtClean="0">
                <a:solidFill>
                  <a:srgbClr val="000000"/>
                </a:solidFill>
                <a:latin typeface="Arial"/>
                <a:cs typeface="Arial"/>
              </a:rPr>
              <a:t>Friends only</a:t>
            </a:r>
            <a:endParaRPr lang="en-US" sz="2400" dirty="0">
              <a:solidFill>
                <a:srgbClr val="000000"/>
              </a:solidFill>
              <a:latin typeface="Arial"/>
              <a:cs typeface="Arial"/>
            </a:endParaRPr>
          </a:p>
        </p:txBody>
      </p:sp>
      <p:sp>
        <p:nvSpPr>
          <p:cNvPr id="17" name="TextBox 16"/>
          <p:cNvSpPr txBox="1"/>
          <p:nvPr/>
        </p:nvSpPr>
        <p:spPr>
          <a:xfrm>
            <a:off x="311883" y="3613151"/>
            <a:ext cx="2767868" cy="1200328"/>
          </a:xfrm>
          <a:prstGeom prst="rect">
            <a:avLst/>
          </a:prstGeom>
          <a:noFill/>
        </p:spPr>
        <p:txBody>
          <a:bodyPr wrap="square" rtlCol="0">
            <a:spAutoFit/>
          </a:bodyPr>
          <a:lstStyle/>
          <a:p>
            <a:pPr marL="285750" indent="-285750">
              <a:buFont typeface="Arial"/>
              <a:buChar char="•"/>
            </a:pPr>
            <a:r>
              <a:rPr lang="en-US" sz="2400" dirty="0" smtClean="0">
                <a:solidFill>
                  <a:srgbClr val="000000"/>
                </a:solidFill>
                <a:latin typeface="Arial"/>
                <a:cs typeface="Arial"/>
              </a:rPr>
              <a:t>Text, photos, videos, groups,      </a:t>
            </a:r>
          </a:p>
          <a:p>
            <a:pPr lvl="3"/>
            <a:r>
              <a:rPr lang="en-US" sz="2400" dirty="0">
                <a:solidFill>
                  <a:srgbClr val="000000"/>
                </a:solidFill>
                <a:latin typeface="Arial"/>
                <a:cs typeface="Arial"/>
              </a:rPr>
              <a:t> </a:t>
            </a:r>
            <a:r>
              <a:rPr lang="en-US" sz="2400" dirty="0" smtClean="0">
                <a:solidFill>
                  <a:srgbClr val="000000"/>
                </a:solidFill>
                <a:latin typeface="Arial"/>
                <a:cs typeface="Arial"/>
              </a:rPr>
              <a:t>  events</a:t>
            </a:r>
            <a:endParaRPr lang="en-US" sz="2400" dirty="0">
              <a:solidFill>
                <a:srgbClr val="000000"/>
              </a:solidFill>
              <a:latin typeface="Arial"/>
              <a:cs typeface="Arial"/>
            </a:endParaRPr>
          </a:p>
        </p:txBody>
      </p:sp>
      <p:sp>
        <p:nvSpPr>
          <p:cNvPr id="18" name="TextBox 17"/>
          <p:cNvSpPr txBox="1"/>
          <p:nvPr/>
        </p:nvSpPr>
        <p:spPr>
          <a:xfrm>
            <a:off x="3147158" y="2232026"/>
            <a:ext cx="2767868" cy="830997"/>
          </a:xfrm>
          <a:prstGeom prst="rect">
            <a:avLst/>
          </a:prstGeom>
          <a:noFill/>
        </p:spPr>
        <p:txBody>
          <a:bodyPr wrap="square" rtlCol="0">
            <a:spAutoFit/>
          </a:bodyPr>
          <a:lstStyle/>
          <a:p>
            <a:pPr marL="285750" indent="-285750">
              <a:buFont typeface="Arial"/>
              <a:buChar char="•"/>
            </a:pPr>
            <a:r>
              <a:rPr lang="en-US" sz="2400" dirty="0" smtClean="0">
                <a:solidFill>
                  <a:srgbClr val="000000"/>
                </a:solidFill>
                <a:latin typeface="Arial"/>
                <a:cs typeface="Arial"/>
              </a:rPr>
              <a:t>Political or commercial</a:t>
            </a:r>
            <a:endParaRPr lang="en-US" sz="2400" dirty="0">
              <a:solidFill>
                <a:srgbClr val="000000"/>
              </a:solidFill>
              <a:latin typeface="Arial"/>
              <a:cs typeface="Arial"/>
            </a:endParaRPr>
          </a:p>
        </p:txBody>
      </p:sp>
      <p:sp>
        <p:nvSpPr>
          <p:cNvPr id="19" name="TextBox 18"/>
          <p:cNvSpPr txBox="1"/>
          <p:nvPr/>
        </p:nvSpPr>
        <p:spPr>
          <a:xfrm>
            <a:off x="3147158" y="3063023"/>
            <a:ext cx="2767868" cy="461665"/>
          </a:xfrm>
          <a:prstGeom prst="rect">
            <a:avLst/>
          </a:prstGeom>
          <a:noFill/>
        </p:spPr>
        <p:txBody>
          <a:bodyPr wrap="square" rtlCol="0">
            <a:spAutoFit/>
          </a:bodyPr>
          <a:lstStyle/>
          <a:p>
            <a:pPr marL="285750" indent="-285750">
              <a:buFont typeface="Arial"/>
              <a:buChar char="•"/>
            </a:pPr>
            <a:r>
              <a:rPr lang="en-US" sz="2400" dirty="0" smtClean="0">
                <a:solidFill>
                  <a:srgbClr val="000000"/>
                </a:solidFill>
                <a:latin typeface="Arial"/>
                <a:cs typeface="Arial"/>
              </a:rPr>
              <a:t>Open access</a:t>
            </a:r>
            <a:endParaRPr lang="en-US" sz="2400" dirty="0">
              <a:solidFill>
                <a:srgbClr val="000000"/>
              </a:solidFill>
              <a:latin typeface="Arial"/>
              <a:cs typeface="Arial"/>
            </a:endParaRPr>
          </a:p>
        </p:txBody>
      </p:sp>
      <p:sp>
        <p:nvSpPr>
          <p:cNvPr id="20" name="TextBox 19"/>
          <p:cNvSpPr txBox="1"/>
          <p:nvPr/>
        </p:nvSpPr>
        <p:spPr>
          <a:xfrm>
            <a:off x="3147158" y="3606801"/>
            <a:ext cx="2767868" cy="1200328"/>
          </a:xfrm>
          <a:prstGeom prst="rect">
            <a:avLst/>
          </a:prstGeom>
          <a:noFill/>
        </p:spPr>
        <p:txBody>
          <a:bodyPr wrap="square" rtlCol="0">
            <a:spAutoFit/>
          </a:bodyPr>
          <a:lstStyle/>
          <a:p>
            <a:pPr marL="285750" indent="-285750">
              <a:buFont typeface="Arial"/>
              <a:buChar char="•"/>
            </a:pPr>
            <a:r>
              <a:rPr lang="en-US" sz="2400" dirty="0" smtClean="0">
                <a:solidFill>
                  <a:srgbClr val="000000"/>
                </a:solidFill>
                <a:latin typeface="Arial"/>
                <a:cs typeface="Arial"/>
              </a:rPr>
              <a:t>Primarily text (photos, videos are optional)</a:t>
            </a:r>
          </a:p>
        </p:txBody>
      </p:sp>
      <p:sp>
        <p:nvSpPr>
          <p:cNvPr id="21" name="TextBox 20"/>
          <p:cNvSpPr txBox="1"/>
          <p:nvPr/>
        </p:nvSpPr>
        <p:spPr>
          <a:xfrm>
            <a:off x="6172933" y="2225676"/>
            <a:ext cx="2513867" cy="830997"/>
          </a:xfrm>
          <a:prstGeom prst="rect">
            <a:avLst/>
          </a:prstGeom>
          <a:noFill/>
        </p:spPr>
        <p:txBody>
          <a:bodyPr wrap="square" rtlCol="0">
            <a:spAutoFit/>
          </a:bodyPr>
          <a:lstStyle/>
          <a:p>
            <a:pPr marL="285750" indent="-285750">
              <a:buFont typeface="Arial"/>
              <a:buChar char="•"/>
            </a:pPr>
            <a:r>
              <a:rPr lang="en-US" sz="2400" dirty="0" smtClean="0">
                <a:solidFill>
                  <a:srgbClr val="000000"/>
                </a:solidFill>
                <a:latin typeface="Arial"/>
                <a:cs typeface="Arial"/>
              </a:rPr>
              <a:t>Mainly social or commercial</a:t>
            </a:r>
            <a:endParaRPr lang="en-US" sz="2400" dirty="0">
              <a:solidFill>
                <a:srgbClr val="000000"/>
              </a:solidFill>
              <a:latin typeface="Arial"/>
              <a:cs typeface="Arial"/>
            </a:endParaRPr>
          </a:p>
        </p:txBody>
      </p:sp>
      <p:sp>
        <p:nvSpPr>
          <p:cNvPr id="22" name="TextBox 21"/>
          <p:cNvSpPr txBox="1"/>
          <p:nvPr/>
        </p:nvSpPr>
        <p:spPr>
          <a:xfrm>
            <a:off x="6172933" y="3056673"/>
            <a:ext cx="2767868" cy="461665"/>
          </a:xfrm>
          <a:prstGeom prst="rect">
            <a:avLst/>
          </a:prstGeom>
          <a:noFill/>
        </p:spPr>
        <p:txBody>
          <a:bodyPr wrap="square" rtlCol="0">
            <a:spAutoFit/>
          </a:bodyPr>
          <a:lstStyle/>
          <a:p>
            <a:pPr marL="285750" indent="-285750">
              <a:buFont typeface="Arial"/>
              <a:buChar char="•"/>
            </a:pPr>
            <a:r>
              <a:rPr lang="en-US" sz="2400" dirty="0" smtClean="0">
                <a:solidFill>
                  <a:srgbClr val="000000"/>
                </a:solidFill>
                <a:latin typeface="Arial"/>
                <a:cs typeface="Arial"/>
              </a:rPr>
              <a:t>Open or closed</a:t>
            </a:r>
            <a:endParaRPr lang="en-US" sz="2400" dirty="0">
              <a:solidFill>
                <a:srgbClr val="000000"/>
              </a:solidFill>
              <a:latin typeface="Arial"/>
              <a:cs typeface="Arial"/>
            </a:endParaRPr>
          </a:p>
        </p:txBody>
      </p:sp>
      <p:sp>
        <p:nvSpPr>
          <p:cNvPr id="23" name="TextBox 22"/>
          <p:cNvSpPr txBox="1"/>
          <p:nvPr/>
        </p:nvSpPr>
        <p:spPr>
          <a:xfrm>
            <a:off x="6172933" y="3600451"/>
            <a:ext cx="2767868" cy="1200328"/>
          </a:xfrm>
          <a:prstGeom prst="rect">
            <a:avLst/>
          </a:prstGeom>
          <a:noFill/>
        </p:spPr>
        <p:txBody>
          <a:bodyPr wrap="square" rtlCol="0">
            <a:spAutoFit/>
          </a:bodyPr>
          <a:lstStyle/>
          <a:p>
            <a:pPr marL="285750" indent="-285750">
              <a:buFont typeface="Arial"/>
              <a:buChar char="•"/>
            </a:pPr>
            <a:r>
              <a:rPr lang="en-US" sz="2400" dirty="0">
                <a:solidFill>
                  <a:srgbClr val="000000"/>
                </a:solidFill>
                <a:latin typeface="Arial"/>
                <a:cs typeface="Arial"/>
              </a:rPr>
              <a:t>Primarily </a:t>
            </a:r>
            <a:r>
              <a:rPr lang="en-US" sz="2400" dirty="0" smtClean="0">
                <a:solidFill>
                  <a:srgbClr val="000000"/>
                </a:solidFill>
                <a:latin typeface="Arial"/>
                <a:cs typeface="Arial"/>
              </a:rPr>
              <a:t>photos or videos (text is </a:t>
            </a:r>
            <a:r>
              <a:rPr lang="en-US" sz="2400" dirty="0">
                <a:solidFill>
                  <a:srgbClr val="000000"/>
                </a:solidFill>
                <a:latin typeface="Arial"/>
                <a:cs typeface="Arial"/>
              </a:rPr>
              <a:t>optional)</a:t>
            </a:r>
          </a:p>
        </p:txBody>
      </p:sp>
      <p:pic>
        <p:nvPicPr>
          <p:cNvPr id="24" name="Picture 23" descr="Faceboo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0968" y="1133476"/>
            <a:ext cx="1152525" cy="1152525"/>
          </a:xfrm>
          <a:prstGeom prst="rect">
            <a:avLst/>
          </a:prstGeom>
        </p:spPr>
      </p:pic>
      <p:pic>
        <p:nvPicPr>
          <p:cNvPr id="25" name="Picture 24" descr="Instagr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7976" y="1146176"/>
            <a:ext cx="1092200" cy="1092200"/>
          </a:xfrm>
          <a:prstGeom prst="rect">
            <a:avLst/>
          </a:prstGeom>
        </p:spPr>
      </p:pic>
      <p:pic>
        <p:nvPicPr>
          <p:cNvPr id="26" name="Picture 25" descr="Twit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4843" y="1163639"/>
            <a:ext cx="1083408" cy="1083408"/>
          </a:xfrm>
          <a:prstGeom prst="rect">
            <a:avLst/>
          </a:prstGeom>
        </p:spPr>
      </p:pic>
      <p:sp>
        <p:nvSpPr>
          <p:cNvPr id="27" name="TextBox 26"/>
          <p:cNvSpPr txBox="1"/>
          <p:nvPr/>
        </p:nvSpPr>
        <p:spPr>
          <a:xfrm>
            <a:off x="311883" y="1735084"/>
            <a:ext cx="2416175" cy="369332"/>
          </a:xfrm>
          <a:prstGeom prst="rect">
            <a:avLst/>
          </a:prstGeom>
          <a:noFill/>
        </p:spPr>
        <p:txBody>
          <a:bodyPr wrap="square" rtlCol="0">
            <a:spAutoFit/>
          </a:bodyPr>
          <a:lstStyle/>
          <a:p>
            <a:r>
              <a:rPr lang="en-US" dirty="0" smtClean="0">
                <a:solidFill>
                  <a:srgbClr val="000000"/>
                </a:solidFill>
                <a:latin typeface="Arial"/>
                <a:cs typeface="Arial"/>
              </a:rPr>
              <a:t>Social Network</a:t>
            </a:r>
            <a:endParaRPr lang="en-US" dirty="0"/>
          </a:p>
        </p:txBody>
      </p:sp>
      <p:sp>
        <p:nvSpPr>
          <p:cNvPr id="29" name="TextBox 28"/>
          <p:cNvSpPr txBox="1"/>
          <p:nvPr/>
        </p:nvSpPr>
        <p:spPr>
          <a:xfrm>
            <a:off x="3245583" y="1749928"/>
            <a:ext cx="2416175" cy="369332"/>
          </a:xfrm>
          <a:prstGeom prst="rect">
            <a:avLst/>
          </a:prstGeom>
          <a:noFill/>
        </p:spPr>
        <p:txBody>
          <a:bodyPr wrap="square" rtlCol="0">
            <a:spAutoFit/>
          </a:bodyPr>
          <a:lstStyle/>
          <a:p>
            <a:r>
              <a:rPr lang="en-US" dirty="0" smtClean="0">
                <a:solidFill>
                  <a:srgbClr val="000000"/>
                </a:solidFill>
                <a:latin typeface="Arial"/>
                <a:cs typeface="Arial"/>
              </a:rPr>
              <a:t>Micro-Blog</a:t>
            </a:r>
            <a:endParaRPr lang="en-US" dirty="0"/>
          </a:p>
        </p:txBody>
      </p:sp>
      <p:sp>
        <p:nvSpPr>
          <p:cNvPr id="30" name="TextBox 29"/>
          <p:cNvSpPr txBox="1"/>
          <p:nvPr/>
        </p:nvSpPr>
        <p:spPr>
          <a:xfrm>
            <a:off x="6236702" y="1749928"/>
            <a:ext cx="2416175" cy="369332"/>
          </a:xfrm>
          <a:prstGeom prst="rect">
            <a:avLst/>
          </a:prstGeom>
          <a:noFill/>
        </p:spPr>
        <p:txBody>
          <a:bodyPr wrap="square" rtlCol="0">
            <a:spAutoFit/>
          </a:bodyPr>
          <a:lstStyle/>
          <a:p>
            <a:r>
              <a:rPr lang="en-US" dirty="0" smtClean="0">
                <a:solidFill>
                  <a:srgbClr val="000000"/>
                </a:solidFill>
                <a:latin typeface="Arial"/>
                <a:cs typeface="Arial"/>
              </a:rPr>
              <a:t>Photo Diary</a:t>
            </a:r>
            <a:endParaRPr lang="en-US" dirty="0"/>
          </a:p>
        </p:txBody>
      </p:sp>
    </p:spTree>
    <p:extLst>
      <p:ext uri="{BB962C8B-B14F-4D97-AF65-F5344CB8AC3E}">
        <p14:creationId xmlns:p14="http://schemas.microsoft.com/office/powerpoint/2010/main" val="40623294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ppt_x</p:attrName>
                                        </p:attrNameLst>
                                      </p:cBhvr>
                                      <p:tavLst>
                                        <p:tav tm="0">
                                          <p:val>
                                            <p:strVal val="#ppt_x-#ppt_w*1.125000"/>
                                          </p:val>
                                        </p:tav>
                                        <p:tav tm="100000">
                                          <p:val>
                                            <p:strVal val="#ppt_x"/>
                                          </p:val>
                                        </p:tav>
                                      </p:tavLst>
                                    </p:anim>
                                    <p:animEffect transition="in" filter="wipe(right)">
                                      <p:cBhvr>
                                        <p:cTn id="13" dur="500"/>
                                        <p:tgtEl>
                                          <p:spTgt spid="16"/>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p:tgtEl>
                                          <p:spTgt spid="17"/>
                                        </p:tgtEl>
                                        <p:attrNameLst>
                                          <p:attrName>ppt_x</p:attrName>
                                        </p:attrNameLst>
                                      </p:cBhvr>
                                      <p:tavLst>
                                        <p:tav tm="0">
                                          <p:val>
                                            <p:strVal val="#ppt_x-#ppt_w*1.125000"/>
                                          </p:val>
                                        </p:tav>
                                        <p:tav tm="100000">
                                          <p:val>
                                            <p:strVal val="#ppt_x"/>
                                          </p:val>
                                        </p:tav>
                                      </p:tavLst>
                                    </p:anim>
                                    <p:animEffect transition="in" filter="wipe(righ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p:tgtEl>
                                          <p:spTgt spid="18"/>
                                        </p:tgtEl>
                                        <p:attrNameLst>
                                          <p:attrName>ppt_x</p:attrName>
                                        </p:attrNameLst>
                                      </p:cBhvr>
                                      <p:tavLst>
                                        <p:tav tm="0">
                                          <p:val>
                                            <p:strVal val="#ppt_x-#ppt_w*1.125000"/>
                                          </p:val>
                                        </p:tav>
                                        <p:tav tm="100000">
                                          <p:val>
                                            <p:strVal val="#ppt_x"/>
                                          </p:val>
                                        </p:tav>
                                      </p:tavLst>
                                    </p:anim>
                                    <p:animEffect transition="in" filter="wipe(right)">
                                      <p:cBhvr>
                                        <p:cTn id="24" dur="500"/>
                                        <p:tgtEl>
                                          <p:spTgt spid="18"/>
                                        </p:tgtEl>
                                      </p:cBhvr>
                                    </p:animEffect>
                                  </p:childTnLst>
                                </p:cTn>
                              </p:par>
                            </p:childTnLst>
                          </p:cTn>
                        </p:par>
                        <p:par>
                          <p:cTn id="25" fill="hold">
                            <p:stCondLst>
                              <p:cond delay="500"/>
                            </p:stCondLst>
                            <p:childTnLst>
                              <p:par>
                                <p:cTn id="26" presetID="12" presetClass="entr" presetSubtype="8"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p:tgtEl>
                                          <p:spTgt spid="19"/>
                                        </p:tgtEl>
                                        <p:attrNameLst>
                                          <p:attrName>ppt_x</p:attrName>
                                        </p:attrNameLst>
                                      </p:cBhvr>
                                      <p:tavLst>
                                        <p:tav tm="0">
                                          <p:val>
                                            <p:strVal val="#ppt_x-#ppt_w*1.125000"/>
                                          </p:val>
                                        </p:tav>
                                        <p:tav tm="100000">
                                          <p:val>
                                            <p:strVal val="#ppt_x"/>
                                          </p:val>
                                        </p:tav>
                                      </p:tavLst>
                                    </p:anim>
                                    <p:animEffect transition="in" filter="wipe(right)">
                                      <p:cBhvr>
                                        <p:cTn id="29" dur="500"/>
                                        <p:tgtEl>
                                          <p:spTgt spid="19"/>
                                        </p:tgtEl>
                                      </p:cBhvr>
                                    </p:animEffect>
                                  </p:childTnLst>
                                </p:cTn>
                              </p:par>
                            </p:childTnLst>
                          </p:cTn>
                        </p:par>
                        <p:par>
                          <p:cTn id="30" fill="hold">
                            <p:stCondLst>
                              <p:cond delay="1000"/>
                            </p:stCondLst>
                            <p:childTnLst>
                              <p:par>
                                <p:cTn id="31" presetID="12" presetClass="entr" presetSubtype="8"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p:tgtEl>
                                          <p:spTgt spid="20"/>
                                        </p:tgtEl>
                                        <p:attrNameLst>
                                          <p:attrName>ppt_x</p:attrName>
                                        </p:attrNameLst>
                                      </p:cBhvr>
                                      <p:tavLst>
                                        <p:tav tm="0">
                                          <p:val>
                                            <p:strVal val="#ppt_x-#ppt_w*1.125000"/>
                                          </p:val>
                                        </p:tav>
                                        <p:tav tm="100000">
                                          <p:val>
                                            <p:strVal val="#ppt_x"/>
                                          </p:val>
                                        </p:tav>
                                      </p:tavLst>
                                    </p:anim>
                                    <p:animEffect transition="in" filter="wipe(righ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p:tgtEl>
                                          <p:spTgt spid="21"/>
                                        </p:tgtEl>
                                        <p:attrNameLst>
                                          <p:attrName>ppt_x</p:attrName>
                                        </p:attrNameLst>
                                      </p:cBhvr>
                                      <p:tavLst>
                                        <p:tav tm="0">
                                          <p:val>
                                            <p:strVal val="#ppt_x-#ppt_w*1.125000"/>
                                          </p:val>
                                        </p:tav>
                                        <p:tav tm="100000">
                                          <p:val>
                                            <p:strVal val="#ppt_x"/>
                                          </p:val>
                                        </p:tav>
                                      </p:tavLst>
                                    </p:anim>
                                    <p:animEffect transition="in" filter="wipe(right)">
                                      <p:cBhvr>
                                        <p:cTn id="40" dur="500"/>
                                        <p:tgtEl>
                                          <p:spTgt spid="21"/>
                                        </p:tgtEl>
                                      </p:cBhvr>
                                    </p:animEffect>
                                  </p:childTnLst>
                                </p:cTn>
                              </p:par>
                            </p:childTnLst>
                          </p:cTn>
                        </p:par>
                        <p:par>
                          <p:cTn id="41" fill="hold">
                            <p:stCondLst>
                              <p:cond delay="500"/>
                            </p:stCondLst>
                            <p:childTnLst>
                              <p:par>
                                <p:cTn id="42" presetID="12" presetClass="entr" presetSubtype="8"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p:tgtEl>
                                          <p:spTgt spid="22"/>
                                        </p:tgtEl>
                                        <p:attrNameLst>
                                          <p:attrName>ppt_x</p:attrName>
                                        </p:attrNameLst>
                                      </p:cBhvr>
                                      <p:tavLst>
                                        <p:tav tm="0">
                                          <p:val>
                                            <p:strVal val="#ppt_x-#ppt_w*1.125000"/>
                                          </p:val>
                                        </p:tav>
                                        <p:tav tm="100000">
                                          <p:val>
                                            <p:strVal val="#ppt_x"/>
                                          </p:val>
                                        </p:tav>
                                      </p:tavLst>
                                    </p:anim>
                                    <p:animEffect transition="in" filter="wipe(right)">
                                      <p:cBhvr>
                                        <p:cTn id="45" dur="500"/>
                                        <p:tgtEl>
                                          <p:spTgt spid="22"/>
                                        </p:tgtEl>
                                      </p:cBhvr>
                                    </p:animEffect>
                                  </p:childTnLst>
                                </p:cTn>
                              </p:par>
                            </p:childTnLst>
                          </p:cTn>
                        </p:par>
                        <p:par>
                          <p:cTn id="46" fill="hold">
                            <p:stCondLst>
                              <p:cond delay="1000"/>
                            </p:stCondLst>
                            <p:childTnLst>
                              <p:par>
                                <p:cTn id="47" presetID="12" presetClass="entr" presetSubtype="8"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p:tgtEl>
                                          <p:spTgt spid="23"/>
                                        </p:tgtEl>
                                        <p:attrNameLst>
                                          <p:attrName>ppt_x</p:attrName>
                                        </p:attrNameLst>
                                      </p:cBhvr>
                                      <p:tavLst>
                                        <p:tav tm="0">
                                          <p:val>
                                            <p:strVal val="#ppt_x-#ppt_w*1.125000"/>
                                          </p:val>
                                        </p:tav>
                                        <p:tav tm="100000">
                                          <p:val>
                                            <p:strVal val="#ppt_x"/>
                                          </p:val>
                                        </p:tav>
                                      </p:tavLst>
                                    </p:anim>
                                    <p:animEffect transition="in" filter="wipe(right)">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ocial-med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903716"/>
          </a:xfrm>
          <a:prstGeom prst="rect">
            <a:avLst/>
          </a:prstGeom>
        </p:spPr>
      </p:pic>
      <p:sp>
        <p:nvSpPr>
          <p:cNvPr id="4" name="Title 3"/>
          <p:cNvSpPr>
            <a:spLocks noGrp="1"/>
          </p:cNvSpPr>
          <p:nvPr>
            <p:ph type="title"/>
          </p:nvPr>
        </p:nvSpPr>
        <p:spPr/>
        <p:txBody>
          <a:bodyPr/>
          <a:lstStyle/>
          <a:p>
            <a:r>
              <a:rPr lang="en-US" dirty="0" err="1" smtClean="0"/>
              <a:t>ApPROACH</a:t>
            </a:r>
            <a:r>
              <a:rPr lang="en-US" dirty="0" smtClean="0"/>
              <a:t> IT LIKE AN ORGANIZER</a:t>
            </a:r>
            <a:endParaRPr lang="en-US" dirty="0"/>
          </a:p>
        </p:txBody>
      </p:sp>
      <p:sp>
        <p:nvSpPr>
          <p:cNvPr id="5" name="Text Placeholder 4"/>
          <p:cNvSpPr>
            <a:spLocks noGrp="1"/>
          </p:cNvSpPr>
          <p:nvPr>
            <p:ph type="body" idx="1"/>
          </p:nvPr>
        </p:nvSpPr>
        <p:spPr/>
        <p:txBody>
          <a:bodyPr>
            <a:normAutofit/>
          </a:bodyPr>
          <a:lstStyle/>
          <a:p>
            <a:r>
              <a:rPr lang="en-US" sz="3300" dirty="0" smtClean="0">
                <a:solidFill>
                  <a:schemeClr val="bg1"/>
                </a:solidFill>
              </a:rPr>
              <a:t>The internet is made up of people, so … </a:t>
            </a:r>
            <a:endParaRPr lang="en-US" sz="3300" dirty="0">
              <a:solidFill>
                <a:schemeClr val="bg1"/>
              </a:solidFill>
            </a:endParaRPr>
          </a:p>
        </p:txBody>
      </p:sp>
    </p:spTree>
    <p:extLst>
      <p:ext uri="{BB962C8B-B14F-4D97-AF65-F5344CB8AC3E}">
        <p14:creationId xmlns:p14="http://schemas.microsoft.com/office/powerpoint/2010/main" val="18211550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4706</TotalTime>
  <Words>6011</Words>
  <Application>Microsoft Macintosh PowerPoint</Application>
  <PresentationFormat>On-screen Show (4:3)</PresentationFormat>
  <Paragraphs>403</Paragraphs>
  <Slides>43</Slides>
  <Notes>25</Notes>
  <HiddenSlides>0</HiddenSlides>
  <MMClips>0</MMClips>
  <ScaleCrop>false</ScaleCrop>
  <HeadingPairs>
    <vt:vector size="4" baseType="variant">
      <vt:variant>
        <vt:lpstr>Theme</vt:lpstr>
      </vt:variant>
      <vt:variant>
        <vt:i4>7</vt:i4>
      </vt:variant>
      <vt:variant>
        <vt:lpstr>Slide Titles</vt:lpstr>
      </vt:variant>
      <vt:variant>
        <vt:i4>43</vt:i4>
      </vt:variant>
    </vt:vector>
  </HeadingPairs>
  <TitlesOfParts>
    <vt:vector size="50" baseType="lpstr">
      <vt:lpstr>Custom Design</vt:lpstr>
      <vt:lpstr>Office Theme</vt:lpstr>
      <vt:lpstr>5_Office Theme</vt:lpstr>
      <vt:lpstr>1_Office Theme</vt:lpstr>
      <vt:lpstr>4_Office Theme</vt:lpstr>
      <vt:lpstr>2_Office Theme</vt:lpstr>
      <vt:lpstr>3_Office Theme</vt:lpstr>
      <vt:lpstr>PowerPoint Presentation</vt:lpstr>
      <vt:lpstr>@JoelDuff – @OFLabour #CommunicationsDirector</vt:lpstr>
      <vt:lpstr>The Revolution will not be televised … but it may be Tweeted </vt:lpstr>
      <vt:lpstr>THINGS HAVE CHANGED!</vt:lpstr>
      <vt:lpstr>PowerPoint Presentation</vt:lpstr>
      <vt:lpstr>PowerPoint Presentation</vt:lpstr>
      <vt:lpstr>Choose the Right Tools</vt:lpstr>
      <vt:lpstr>Choosing Your Tools</vt:lpstr>
      <vt:lpstr>ApPROACH IT LIKE AN ORGANIZER</vt:lpstr>
      <vt:lpstr>When I post to social media, am I putting myself at risk?</vt:lpstr>
      <vt:lpstr>What is a Slacktivist?</vt:lpstr>
      <vt:lpstr>The Ladder of Engagement</vt:lpstr>
      <vt:lpstr>DUH!  It’s called “social” media for a reason</vt:lpstr>
      <vt:lpstr>How to Win at Social Media? Embrace the Social!</vt:lpstr>
      <vt:lpstr>Tip 1: Reciprocity</vt:lpstr>
      <vt:lpstr>Tip 2:</vt:lpstr>
      <vt:lpstr>Tip 4: Niche Your Knowledge</vt:lpstr>
      <vt:lpstr>Tip 3: Show Your Personality</vt:lpstr>
      <vt:lpstr>Tip 6: Include an Ask</vt:lpstr>
      <vt:lpstr>Facebook</vt:lpstr>
      <vt:lpstr>Knowing Who Your Friends Are</vt:lpstr>
      <vt:lpstr>Profile vs. Page</vt:lpstr>
      <vt:lpstr>The Perfect Post</vt:lpstr>
      <vt:lpstr>Give Profile to Campaigns</vt:lpstr>
      <vt:lpstr>PowerPoint Presentation</vt:lpstr>
      <vt:lpstr>Photos as Social Media</vt:lpstr>
      <vt:lpstr>The Meme is the Message</vt:lpstr>
      <vt:lpstr>PowerPoint Presentation</vt:lpstr>
      <vt:lpstr>Tweet … and they will follow</vt:lpstr>
      <vt:lpstr>“Tweet”! WTF?</vt:lpstr>
      <vt:lpstr>Being Clever in 140 Characters</vt:lpstr>
      <vt:lpstr>How to Win at Twitter (1)</vt:lpstr>
      <vt:lpstr>How to Win at Twitter (2)</vt:lpstr>
      <vt:lpstr>The. Best. Tweeter. Ever.</vt:lpstr>
      <vt:lpstr>How to Win at Twitter (3)</vt:lpstr>
      <vt:lpstr>Don’t Feed the Trolls</vt:lpstr>
      <vt:lpstr>Tips for Time Management</vt:lpstr>
      <vt:lpstr>Tip 1: Integrating Profiles</vt:lpstr>
      <vt:lpstr>Tip 2: Schedule Posts</vt:lpstr>
      <vt:lpstr>Tip 3: Scheduling Tweets</vt:lpstr>
      <vt:lpstr>Tip 4: Reach Out Offline for Online Support</vt:lpstr>
      <vt:lpstr>Feeling Less Overwhelmed?</vt:lpstr>
      <vt:lpstr>www.OFL.ca/index.php/Solidaritweet/</vt:lpstr>
    </vt:vector>
  </TitlesOfParts>
  <Company>Ontario Federation of Labour (OFL) | Fédération du travail de l'Ontario (FTO)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Duff</dc:creator>
  <cp:lastModifiedBy>Joel Duff</cp:lastModifiedBy>
  <cp:revision>149</cp:revision>
  <dcterms:created xsi:type="dcterms:W3CDTF">2015-01-13T03:23:02Z</dcterms:created>
  <dcterms:modified xsi:type="dcterms:W3CDTF">2015-02-06T01:02:03Z</dcterms:modified>
</cp:coreProperties>
</file>